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2667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533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8001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066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3335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16129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1879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1463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Shape 30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radient_photo-v-1.pdf" descr="gradient_photo-v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exte du titre"/>
          <p:cNvSpPr txBox="1"/>
          <p:nvPr>
            <p:ph type="title"/>
          </p:nvPr>
        </p:nvSpPr>
        <p:spPr>
          <a:xfrm>
            <a:off x="495300" y="11938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88" name="Texte niveau 1…"/>
          <p:cNvSpPr txBox="1"/>
          <p:nvPr>
            <p:ph type="body" sz="quarter" idx="1"/>
          </p:nvPr>
        </p:nvSpPr>
        <p:spPr>
          <a:xfrm>
            <a:off x="495300" y="38354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e du titre"/>
          <p:cNvSpPr txBox="1"/>
          <p:nvPr>
            <p:ph type="title"/>
          </p:nvPr>
        </p:nvSpPr>
        <p:spPr>
          <a:xfrm>
            <a:off x="495300" y="11938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97" name="Texte niveau 1…"/>
          <p:cNvSpPr txBox="1"/>
          <p:nvPr>
            <p:ph type="body" sz="quarter" idx="1"/>
          </p:nvPr>
        </p:nvSpPr>
        <p:spPr>
          <a:xfrm>
            <a:off x="495300" y="38354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radient_photo-bullets.pdf" descr="gradient_photo-bullet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07" name="Texte niveau 1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16" name="Texte niveau 1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5" name="Texte niveau 1…"/>
          <p:cNvSpPr txBox="1"/>
          <p:nvPr>
            <p:ph type="body" sz="quarter" idx="1"/>
          </p:nvPr>
        </p:nvSpPr>
        <p:spPr>
          <a:xfrm>
            <a:off x="6070600" y="2159000"/>
            <a:ext cx="30988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e du titre"/>
          <p:cNvSpPr txBox="1"/>
          <p:nvPr>
            <p:ph type="title"/>
          </p:nvPr>
        </p:nvSpPr>
        <p:spPr>
          <a:xfrm>
            <a:off x="990600" y="1282700"/>
            <a:ext cx="8178800" cy="25781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34" name="Texte niveau 1…"/>
          <p:cNvSpPr txBox="1"/>
          <p:nvPr>
            <p:ph type="body" sz="quarter" idx="1"/>
          </p:nvPr>
        </p:nvSpPr>
        <p:spPr>
          <a:xfrm>
            <a:off x="990600" y="3924300"/>
            <a:ext cx="8178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0" algn="ctr">
              <a:spcBef>
                <a:spcPts val="0"/>
              </a:spcBef>
              <a:buSzTx/>
              <a:buNone/>
              <a:defRPr sz="2800"/>
            </a:lvl2pPr>
            <a:lvl3pPr marL="0" indent="0" algn="ctr">
              <a:spcBef>
                <a:spcPts val="0"/>
              </a:spcBef>
              <a:buSzTx/>
              <a:buNone/>
              <a:defRPr sz="2800"/>
            </a:lvl3pPr>
            <a:lvl4pPr marL="0" indent="0" algn="ctr">
              <a:spcBef>
                <a:spcPts val="0"/>
              </a:spcBef>
              <a:buSzTx/>
              <a:buNone/>
              <a:defRPr sz="2800"/>
            </a:lvl4pPr>
            <a:lvl5pPr marL="0" indent="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43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</a:lvl1pPr>
            <a:lvl2pPr>
              <a:spcBef>
                <a:spcPts val="1800"/>
              </a:spcBef>
            </a:lvl2pPr>
            <a:lvl3pPr>
              <a:spcBef>
                <a:spcPts val="1800"/>
              </a:spcBef>
            </a:lvl3pPr>
            <a:lvl4pPr>
              <a:spcBef>
                <a:spcPts val="1800"/>
              </a:spcBef>
            </a:lvl4pPr>
            <a:lvl5pPr>
              <a:spcBef>
                <a:spcPts val="18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52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 numCol="2" spcCol="408940" anchor="t"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</a:lvl1pPr>
            <a:lvl2pPr>
              <a:spcBef>
                <a:spcPts val="1800"/>
              </a:spcBef>
            </a:lvl2pPr>
            <a:lvl3pPr>
              <a:spcBef>
                <a:spcPts val="1800"/>
              </a:spcBef>
            </a:lvl3pPr>
            <a:lvl4pPr>
              <a:spcBef>
                <a:spcPts val="1800"/>
              </a:spcBef>
            </a:lvl4pPr>
            <a:lvl5pPr>
              <a:spcBef>
                <a:spcPts val="18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e du titre"/>
          <p:cNvSpPr txBox="1"/>
          <p:nvPr>
            <p:ph type="title"/>
          </p:nvPr>
        </p:nvSpPr>
        <p:spPr>
          <a:xfrm>
            <a:off x="990600" y="2324100"/>
            <a:ext cx="8178800" cy="29718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8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Image"/>
          <p:cNvSpPr/>
          <p:nvPr>
            <p:ph type="pic" sz="half" idx="21"/>
          </p:nvPr>
        </p:nvSpPr>
        <p:spPr>
          <a:xfrm>
            <a:off x="2171700" y="1536700"/>
            <a:ext cx="5825542" cy="38862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2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9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Image"/>
          <p:cNvSpPr/>
          <p:nvPr>
            <p:ph type="pic" sz="half" idx="21"/>
          </p:nvPr>
        </p:nvSpPr>
        <p:spPr>
          <a:xfrm>
            <a:off x="2171700" y="1536700"/>
            <a:ext cx="5825542" cy="38862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01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0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Image"/>
          <p:cNvSpPr/>
          <p:nvPr>
            <p:ph type="pic" idx="21"/>
          </p:nvPr>
        </p:nvSpPr>
        <p:spPr>
          <a:xfrm>
            <a:off x="3708400" y="1460500"/>
            <a:ext cx="7043956" cy="4699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10" name="Texte du titre"/>
          <p:cNvSpPr txBox="1"/>
          <p:nvPr>
            <p:ph type="title"/>
          </p:nvPr>
        </p:nvSpPr>
        <p:spPr>
          <a:xfrm>
            <a:off x="495300" y="11938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211" name="Texte niveau 1…"/>
          <p:cNvSpPr txBox="1"/>
          <p:nvPr>
            <p:ph type="body" sz="quarter" idx="1"/>
          </p:nvPr>
        </p:nvSpPr>
        <p:spPr>
          <a:xfrm>
            <a:off x="495300" y="38354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Image"/>
          <p:cNvSpPr/>
          <p:nvPr>
            <p:ph type="pic" idx="21"/>
          </p:nvPr>
        </p:nvSpPr>
        <p:spPr>
          <a:xfrm>
            <a:off x="3708400" y="1460500"/>
            <a:ext cx="7043956" cy="46990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0" name="Texte du titre"/>
          <p:cNvSpPr txBox="1"/>
          <p:nvPr>
            <p:ph type="title"/>
          </p:nvPr>
        </p:nvSpPr>
        <p:spPr>
          <a:xfrm>
            <a:off x="495300" y="1193800"/>
            <a:ext cx="4584700" cy="257810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pPr/>
            <a:r>
              <a:t>Texte du titre</a:t>
            </a:r>
          </a:p>
        </p:txBody>
      </p:sp>
      <p:sp>
        <p:nvSpPr>
          <p:cNvPr id="221" name="Texte niveau 1…"/>
          <p:cNvSpPr txBox="1"/>
          <p:nvPr>
            <p:ph type="body" sz="quarter" idx="1"/>
          </p:nvPr>
        </p:nvSpPr>
        <p:spPr>
          <a:xfrm>
            <a:off x="495300" y="3835400"/>
            <a:ext cx="4584700" cy="257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Image"/>
          <p:cNvSpPr/>
          <p:nvPr>
            <p:ph type="pic" sz="half" idx="21"/>
          </p:nvPr>
        </p:nvSpPr>
        <p:spPr>
          <a:xfrm>
            <a:off x="4152900" y="2298700"/>
            <a:ext cx="6263410" cy="41783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3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31" name="Texte niveau 1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40" name="Texte niveau 1…"/>
          <p:cNvSpPr txBox="1"/>
          <p:nvPr>
            <p:ph type="body" sz="half" idx="1"/>
          </p:nvPr>
        </p:nvSpPr>
        <p:spPr>
          <a:xfrm>
            <a:off x="990600" y="2159000"/>
            <a:ext cx="39370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49" name="Texte niveau 1…"/>
          <p:cNvSpPr txBox="1"/>
          <p:nvPr>
            <p:ph type="body" sz="quarter" idx="1"/>
          </p:nvPr>
        </p:nvSpPr>
        <p:spPr>
          <a:xfrm>
            <a:off x="6070600" y="2159000"/>
            <a:ext cx="3098800" cy="4470400"/>
          </a:xfrm>
          <a:prstGeom prst="rect">
            <a:avLst/>
          </a:prstGeom>
        </p:spPr>
        <p:txBody>
          <a:bodyPr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"/>
          <p:cNvSpPr/>
          <p:nvPr/>
        </p:nvSpPr>
        <p:spPr>
          <a:xfrm>
            <a:off x="-1" y="-1"/>
            <a:ext cx="10160002" cy="7620001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016000">
              <a:defRPr sz="2000"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</p:txBody>
      </p:sp>
      <p:sp>
        <p:nvSpPr>
          <p:cNvPr id="258" name="Ovale"/>
          <p:cNvSpPr/>
          <p:nvPr/>
        </p:nvSpPr>
        <p:spPr>
          <a:xfrm rot="19724275">
            <a:off x="1525801" y="1153822"/>
            <a:ext cx="8045134" cy="6341099"/>
          </a:xfrm>
          <a:prstGeom prst="ellipse">
            <a:avLst/>
          </a:pr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016000">
              <a:defRPr sz="2000"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</p:txBody>
      </p:sp>
      <p:sp>
        <p:nvSpPr>
          <p:cNvPr id="259" name="Ovale"/>
          <p:cNvSpPr/>
          <p:nvPr/>
        </p:nvSpPr>
        <p:spPr>
          <a:xfrm rot="17656910">
            <a:off x="-304679" y="1295416"/>
            <a:ext cx="6153859" cy="4978290"/>
          </a:xfrm>
          <a:prstGeom prst="ellipse">
            <a:avLst/>
          </a:pr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016000">
              <a:defRPr sz="2000"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</p:txBody>
      </p:sp>
      <p:sp>
        <p:nvSpPr>
          <p:cNvPr id="260" name="Ovale"/>
          <p:cNvSpPr/>
          <p:nvPr/>
        </p:nvSpPr>
        <p:spPr>
          <a:xfrm rot="19724275">
            <a:off x="3642172" y="129837"/>
            <a:ext cx="7199292" cy="5283066"/>
          </a:xfrm>
          <a:prstGeom prst="ellipse">
            <a:avLst/>
          </a:pr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016000">
              <a:defRPr sz="2000">
                <a:latin typeface="Palatino Linotype"/>
                <a:ea typeface="Palatino Linotype"/>
                <a:cs typeface="Palatino Linotype"/>
                <a:sym typeface="Palatino Linotype"/>
              </a:defRPr>
            </a:pPr>
          </a:p>
        </p:txBody>
      </p:sp>
      <p:sp>
        <p:nvSpPr>
          <p:cNvPr id="261" name="Texte niveau 1…"/>
          <p:cNvSpPr txBox="1"/>
          <p:nvPr>
            <p:ph type="body" sz="half" idx="1"/>
          </p:nvPr>
        </p:nvSpPr>
        <p:spPr>
          <a:xfrm>
            <a:off x="2370666" y="762000"/>
            <a:ext cx="6773335" cy="4064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marL="286511" indent="-268223" defTabSz="1016000">
              <a:spcBef>
                <a:spcPts val="500"/>
              </a:spcBef>
              <a:buSzPct val="60000"/>
              <a:buFont typeface="Wingdings-Regular"/>
              <a:buChar char=""/>
              <a:def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80506" indent="-296458" defTabSz="1016000">
              <a:spcBef>
                <a:spcPts val="500"/>
              </a:spcBef>
              <a:buSzPct val="60000"/>
              <a:buFont typeface="Wingdings-Regular"/>
              <a:buChar char=""/>
              <a:def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81143" indent="-331335" defTabSz="1016000">
              <a:spcBef>
                <a:spcPts val="500"/>
              </a:spcBef>
              <a:buSzPct val="60000"/>
              <a:buFont typeface="Wingdings-Regular"/>
              <a:buChar char=""/>
              <a:def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467611" indent="-352044" defTabSz="1016000">
              <a:spcBef>
                <a:spcPts val="500"/>
              </a:spcBef>
              <a:buSzPct val="60000"/>
              <a:buFont typeface="Wingdings-Regular"/>
              <a:buChar char=""/>
              <a:def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765401" indent="-375513" defTabSz="1016000">
              <a:spcBef>
                <a:spcPts val="500"/>
              </a:spcBef>
              <a:buSzPct val="60000"/>
              <a:buFont typeface="Wingdings-Regular"/>
              <a:buChar char=""/>
              <a:defRPr sz="22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2" name="Texte du titre"/>
          <p:cNvSpPr txBox="1"/>
          <p:nvPr>
            <p:ph type="title"/>
          </p:nvPr>
        </p:nvSpPr>
        <p:spPr>
          <a:xfrm>
            <a:off x="863599" y="5418666"/>
            <a:ext cx="8382002" cy="1016001"/>
          </a:xfrm>
          <a:prstGeom prst="rect">
            <a:avLst/>
          </a:prstGeom>
        </p:spPr>
        <p:txBody>
          <a:bodyPr lIns="50800" tIns="50800" rIns="50800" bIns="50800" anchor="b">
            <a:normAutofit fontScale="100000" lnSpcReduction="0"/>
          </a:bodyPr>
          <a:lstStyle>
            <a:lvl1pPr algn="l" defTabSz="1016000">
              <a:defRPr sz="54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63" name="Numéro de diapositive"/>
          <p:cNvSpPr txBox="1"/>
          <p:nvPr>
            <p:ph type="sldNum" sz="quarter" idx="2"/>
          </p:nvPr>
        </p:nvSpPr>
        <p:spPr>
          <a:xfrm>
            <a:off x="914399" y="6568157"/>
            <a:ext cx="236221" cy="261621"/>
          </a:xfrm>
          <a:prstGeom prst="rect">
            <a:avLst/>
          </a:prstGeom>
        </p:spPr>
        <p:txBody>
          <a:bodyPr lIns="10160" tIns="10160" rIns="10160" bIns="10160" anchor="b"/>
          <a:lstStyle>
            <a:lvl1pPr algn="l" defTabSz="1016000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idx="1"/>
          </p:nvPr>
        </p:nvSpPr>
        <p:spPr>
          <a:xfrm>
            <a:off x="990600" y="2159000"/>
            <a:ext cx="8178800" cy="4470400"/>
          </a:xfrm>
          <a:prstGeom prst="rect">
            <a:avLst/>
          </a:prstGeom>
        </p:spPr>
        <p:txBody>
          <a:bodyPr numCol="2" spcCol="408940" anchor="t"/>
          <a:lstStyle>
            <a:lvl1pPr marL="640422" indent="-386422">
              <a:spcBef>
                <a:spcPts val="3000"/>
              </a:spcBef>
              <a:defRPr sz="2400"/>
            </a:lvl1pPr>
            <a:lvl2pPr marL="983322" indent="-386422">
              <a:spcBef>
                <a:spcPts val="3000"/>
              </a:spcBef>
              <a:defRPr sz="2400"/>
            </a:lvl2pPr>
            <a:lvl3pPr marL="1326222" indent="-386422">
              <a:spcBef>
                <a:spcPts val="3000"/>
              </a:spcBef>
              <a:defRPr sz="2400"/>
            </a:lvl3pPr>
            <a:lvl4pPr marL="1681822" indent="-386422">
              <a:spcBef>
                <a:spcPts val="3000"/>
              </a:spcBef>
              <a:defRPr sz="2400"/>
            </a:lvl4pPr>
            <a:lvl5pPr marL="2024722" indent="-386422">
              <a:spcBef>
                <a:spcPts val="3000"/>
              </a:spcBef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e du titre"/>
          <p:cNvSpPr txBox="1"/>
          <p:nvPr>
            <p:ph type="title"/>
          </p:nvPr>
        </p:nvSpPr>
        <p:spPr>
          <a:xfrm>
            <a:off x="744140" y="317500"/>
            <a:ext cx="8671720" cy="1656954"/>
          </a:xfrm>
          <a:prstGeom prst="rect">
            <a:avLst/>
          </a:prstGeom>
        </p:spPr>
        <p:txBody>
          <a:bodyPr lIns="39687" tIns="39687" rIns="39687" bIns="39687">
            <a:normAutofit fontScale="100000" lnSpcReduction="0"/>
          </a:bodyPr>
          <a:lstStyle>
            <a:lvl1pPr defTabSz="456406">
              <a:defRPr sz="62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71" name="Texte niveau 1…"/>
          <p:cNvSpPr txBox="1"/>
          <p:nvPr>
            <p:ph type="body" idx="1"/>
          </p:nvPr>
        </p:nvSpPr>
        <p:spPr>
          <a:xfrm>
            <a:off x="744140" y="2024062"/>
            <a:ext cx="8671720" cy="4911329"/>
          </a:xfrm>
          <a:prstGeom prst="rect">
            <a:avLst/>
          </a:prstGeom>
        </p:spPr>
        <p:txBody>
          <a:bodyPr lIns="39687" tIns="39687" rIns="39687" bIns="39687">
            <a:normAutofit fontScale="100000" lnSpcReduction="0"/>
          </a:bodyPr>
          <a:lstStyle>
            <a:lvl1pPr marL="3368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940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512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084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165684" indent="-336884" defTabSz="456406">
              <a:spcBef>
                <a:spcPts val="3200"/>
              </a:spcBef>
              <a:buSzPct val="75000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72" name="Numéro de diapositive"/>
          <p:cNvSpPr txBox="1"/>
          <p:nvPr>
            <p:ph type="sldNum" sz="quarter" idx="2"/>
          </p:nvPr>
        </p:nvSpPr>
        <p:spPr>
          <a:xfrm>
            <a:off x="4930144" y="7223125"/>
            <a:ext cx="289790" cy="295275"/>
          </a:xfrm>
          <a:prstGeom prst="rect">
            <a:avLst/>
          </a:prstGeom>
        </p:spPr>
        <p:txBody>
          <a:bodyPr lIns="39687" tIns="39687" rIns="39687" bIns="39687"/>
          <a:lstStyle>
            <a:lvl1pPr defTabSz="456406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copi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e du titre"/>
          <p:cNvSpPr txBox="1"/>
          <p:nvPr>
            <p:ph type="title"/>
          </p:nvPr>
        </p:nvSpPr>
        <p:spPr>
          <a:xfrm>
            <a:off x="992187" y="198437"/>
            <a:ext cx="8175626" cy="1905001"/>
          </a:xfrm>
          <a:prstGeom prst="rect">
            <a:avLst/>
          </a:prstGeom>
        </p:spPr>
        <p:txBody>
          <a:bodyPr lIns="29765" tIns="29765" rIns="29765" bIns="29765"/>
          <a:lstStyle>
            <a:lvl1pPr defTabSz="456406">
              <a:defRPr sz="6200"/>
            </a:lvl1pPr>
          </a:lstStyle>
          <a:p>
            <a:pPr/>
            <a:r>
              <a:t>Texte du titre</a:t>
            </a:r>
          </a:p>
        </p:txBody>
      </p:sp>
      <p:sp>
        <p:nvSpPr>
          <p:cNvPr id="280" name="Texte niveau 1…"/>
          <p:cNvSpPr txBox="1"/>
          <p:nvPr>
            <p:ph type="body" idx="1"/>
          </p:nvPr>
        </p:nvSpPr>
        <p:spPr>
          <a:xfrm>
            <a:off x="992187" y="2162968"/>
            <a:ext cx="8175626" cy="4474767"/>
          </a:xfrm>
          <a:prstGeom prst="rect">
            <a:avLst/>
          </a:prstGeom>
        </p:spPr>
        <p:txBody>
          <a:bodyPr lIns="29765" tIns="29765" rIns="29765" bIns="29765"/>
          <a:lstStyle>
            <a:lvl1pPr marL="587375" indent="-333375" defTabSz="456406">
              <a:spcBef>
                <a:spcPts val="1700"/>
              </a:spcBef>
              <a:defRPr sz="3000"/>
            </a:lvl1pPr>
            <a:lvl2pPr marL="930275" indent="-333375" defTabSz="456406">
              <a:spcBef>
                <a:spcPts val="1700"/>
              </a:spcBef>
              <a:defRPr sz="3000"/>
            </a:lvl2pPr>
            <a:lvl3pPr marL="1273175" indent="-333375" defTabSz="456406">
              <a:spcBef>
                <a:spcPts val="1700"/>
              </a:spcBef>
              <a:defRPr sz="3000"/>
            </a:lvl3pPr>
            <a:lvl4pPr marL="1628775" indent="-333375" defTabSz="456406">
              <a:spcBef>
                <a:spcPts val="1700"/>
              </a:spcBef>
              <a:defRPr sz="3000"/>
            </a:lvl4pPr>
            <a:lvl5pPr marL="1971675" indent="-333375" defTabSz="456406">
              <a:spcBef>
                <a:spcPts val="1700"/>
              </a:spcBef>
              <a:defRPr sz="3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1" name="Numéro de diapositive"/>
          <p:cNvSpPr txBox="1"/>
          <p:nvPr>
            <p:ph type="sldNum" sz="quarter" idx="2"/>
          </p:nvPr>
        </p:nvSpPr>
        <p:spPr>
          <a:xfrm>
            <a:off x="4962723" y="7282656"/>
            <a:ext cx="224632" cy="237332"/>
          </a:xfrm>
          <a:prstGeom prst="rect">
            <a:avLst/>
          </a:prstGeom>
        </p:spPr>
        <p:txBody>
          <a:bodyPr lIns="29765" tIns="29765" rIns="29765" bIns="29765"/>
          <a:lstStyle>
            <a:lvl1pPr defTabSz="456406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Numéro de diapositive"/>
          <p:cNvSpPr txBox="1"/>
          <p:nvPr>
            <p:ph type="sldNum" sz="quarter" idx="2"/>
          </p:nvPr>
        </p:nvSpPr>
        <p:spPr>
          <a:xfrm>
            <a:off x="4930144" y="7223125"/>
            <a:ext cx="289790" cy="295275"/>
          </a:xfrm>
          <a:prstGeom prst="rect">
            <a:avLst/>
          </a:prstGeom>
        </p:spPr>
        <p:txBody>
          <a:bodyPr lIns="39687" tIns="39687" rIns="39687" bIns="39687"/>
          <a:lstStyle>
            <a:lvl1pPr defTabSz="456406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e du titre"/>
          <p:cNvSpPr txBox="1"/>
          <p:nvPr>
            <p:ph type="title"/>
          </p:nvPr>
        </p:nvSpPr>
        <p:spPr>
          <a:xfrm>
            <a:off x="992187" y="198437"/>
            <a:ext cx="8175626" cy="1905001"/>
          </a:xfrm>
          <a:prstGeom prst="rect">
            <a:avLst/>
          </a:prstGeom>
        </p:spPr>
        <p:txBody>
          <a:bodyPr lIns="39687" tIns="39687" rIns="39687" bIns="39687"/>
          <a:lstStyle>
            <a:lvl1pPr defTabSz="456406"/>
          </a:lstStyle>
          <a:p>
            <a:pPr/>
            <a:r>
              <a:t>Texte du titre</a:t>
            </a:r>
          </a:p>
        </p:txBody>
      </p:sp>
      <p:sp>
        <p:nvSpPr>
          <p:cNvPr id="296" name="Texte niveau 1…"/>
          <p:cNvSpPr txBox="1"/>
          <p:nvPr>
            <p:ph type="body" idx="1"/>
          </p:nvPr>
        </p:nvSpPr>
        <p:spPr>
          <a:xfrm>
            <a:off x="992187" y="2162968"/>
            <a:ext cx="8175626" cy="4464845"/>
          </a:xfrm>
          <a:prstGeom prst="rect">
            <a:avLst/>
          </a:prstGeom>
        </p:spPr>
        <p:txBody>
          <a:bodyPr lIns="39687" tIns="39687" rIns="39687" bIns="39687"/>
          <a:lstStyle>
            <a:lvl1pPr marL="752928" indent="-435428" defTabSz="456406">
              <a:spcBef>
                <a:spcPts val="1800"/>
              </a:spcBef>
            </a:lvl1pPr>
            <a:lvl2pPr marL="1197428" indent="-435428" defTabSz="456406">
              <a:spcBef>
                <a:spcPts val="1800"/>
              </a:spcBef>
            </a:lvl2pPr>
            <a:lvl3pPr marL="1641928" indent="-435428" defTabSz="456406">
              <a:spcBef>
                <a:spcPts val="1800"/>
              </a:spcBef>
            </a:lvl3pPr>
            <a:lvl4pPr marL="2086428" indent="-435428" defTabSz="456406">
              <a:spcBef>
                <a:spcPts val="1800"/>
              </a:spcBef>
            </a:lvl4pPr>
            <a:lvl5pPr marL="2530928" indent="-435428" defTabSz="456406">
              <a:spcBef>
                <a:spcPts val="18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97" name="Numéro de diapositive"/>
          <p:cNvSpPr txBox="1"/>
          <p:nvPr>
            <p:ph type="sldNum" sz="quarter" idx="2"/>
          </p:nvPr>
        </p:nvSpPr>
        <p:spPr>
          <a:xfrm>
            <a:off x="4940101" y="7233046"/>
            <a:ext cx="269876" cy="282576"/>
          </a:xfrm>
          <a:prstGeom prst="rect">
            <a:avLst/>
          </a:prstGeom>
        </p:spPr>
        <p:txBody>
          <a:bodyPr lIns="39687" tIns="39687" rIns="39687" bIns="39687"/>
          <a:lstStyle>
            <a:lvl1pPr defTabSz="456406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e du titre"/>
          <p:cNvSpPr txBox="1"/>
          <p:nvPr>
            <p:ph type="title"/>
          </p:nvPr>
        </p:nvSpPr>
        <p:spPr>
          <a:xfrm>
            <a:off x="990600" y="2324100"/>
            <a:ext cx="8178800" cy="29718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radient_photo-h-2.pdf" descr="gradient_photo-h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e du titre"/>
          <p:cNvSpPr txBox="1"/>
          <p:nvPr>
            <p:ph type="title"/>
          </p:nvPr>
        </p:nvSpPr>
        <p:spPr>
          <a:xfrm>
            <a:off x="990600" y="5753100"/>
            <a:ext cx="8178800" cy="13335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/>
          </p:nvPr>
        </p:nvSpPr>
        <p:spPr>
          <a:xfrm>
            <a:off x="990600" y="990600"/>
            <a:ext cx="81788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990600" y="203200"/>
            <a:ext cx="817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4940300" y="7251700"/>
            <a:ext cx="266700" cy="2794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698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041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3843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17399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0828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24257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27686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1115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3454400" marR="0" indent="-444500" algn="l" defTabSz="457200" rtl="0" latinLnBrk="0">
        <a:lnSpc>
          <a:spcPct val="100000"/>
        </a:lnSpc>
        <a:spcBef>
          <a:spcPts val="3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4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3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5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6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avoir…"/>
          <p:cNvSpPr txBox="1"/>
          <p:nvPr>
            <p:ph type="ctrTitle"/>
          </p:nvPr>
        </p:nvSpPr>
        <p:spPr>
          <a:xfrm>
            <a:off x="2587060" y="1926782"/>
            <a:ext cx="5160823" cy="3134521"/>
          </a:xfrm>
          <a:prstGeom prst="rect">
            <a:avLst/>
          </a:prstGeom>
        </p:spPr>
        <p:txBody>
          <a:bodyPr/>
          <a:lstStyle/>
          <a:p>
            <a:pPr algn="r"/>
            <a:r>
              <a:t>Savoir</a:t>
            </a:r>
          </a:p>
          <a:p>
            <a:pPr algn="r"/>
            <a:r>
              <a:t>Savoir faire</a:t>
            </a:r>
          </a:p>
          <a:p>
            <a:pPr algn="r"/>
            <a:r>
              <a:t>Savoir être</a:t>
            </a:r>
          </a:p>
        </p:txBody>
      </p:sp>
      <p:sp>
        <p:nvSpPr>
          <p:cNvPr id="307" name="Guillaume Argaud"/>
          <p:cNvSpPr txBox="1"/>
          <p:nvPr/>
        </p:nvSpPr>
        <p:spPr>
          <a:xfrm>
            <a:off x="6195870" y="6866214"/>
            <a:ext cx="3831065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r" defTabSz="584200"/>
          </a:lstStyle>
          <a:p>
            <a:pPr/>
            <a:r>
              <a:t>Guillaume Argaud</a:t>
            </a:r>
          </a:p>
        </p:txBody>
      </p:sp>
      <p:pic>
        <p:nvPicPr>
          <p:cNvPr id="30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11" y="149252"/>
            <a:ext cx="5005100" cy="2733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Le vrac : Comme Joseph méditait sur ces choses, un ange du Seigneur lui apparut en songe (Mt 1.20)…"/>
          <p:cNvSpPr txBox="1"/>
          <p:nvPr/>
        </p:nvSpPr>
        <p:spPr>
          <a:xfrm>
            <a:off x="710624" y="3184529"/>
            <a:ext cx="6760451" cy="3279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687" tIns="39687" rIns="39687" bIns="39687" anchor="ctr">
            <a:normAutofit fontScale="100000" lnSpcReduction="0"/>
          </a:bodyPr>
          <a:lstStyle/>
          <a:p>
            <a:pPr marL="485695" indent="-338375" algn="l" defTabSz="207168">
              <a:buSzPct val="171000"/>
              <a:buChar char="•"/>
              <a:defRPr i="1" sz="2435"/>
            </a:pPr>
            <a:r>
              <a:rPr i="0" u="sng"/>
              <a:t>Le vrac</a:t>
            </a:r>
            <a:r>
              <a:t> </a:t>
            </a:r>
            <a:r>
              <a:rPr i="0"/>
              <a:t>: </a:t>
            </a:r>
            <a:r>
              <a:t>Comme Joseph </a:t>
            </a:r>
            <a:r>
              <a:rPr u="sng"/>
              <a:t>méditait</a:t>
            </a:r>
            <a:r>
              <a:t> sur ces choses, un ange du Seigneur lui apparut en songe </a:t>
            </a:r>
            <a:r>
              <a:rPr i="0"/>
              <a:t>(Mt 1.20)</a:t>
            </a:r>
          </a:p>
          <a:p>
            <a:pPr marL="485695" indent="-338375" algn="l" defTabSz="207168">
              <a:buSzPct val="171000"/>
              <a:buChar char="•"/>
              <a:defRPr sz="2435"/>
            </a:pPr>
            <a:r>
              <a:rPr u="sng"/>
              <a:t>Le tri</a:t>
            </a:r>
            <a:r>
              <a:t> : </a:t>
            </a:r>
            <a:r>
              <a:rPr i="1"/>
              <a:t>Leurs </a:t>
            </a:r>
            <a:r>
              <a:rPr i="1" u="sng"/>
              <a:t>pensées</a:t>
            </a:r>
            <a:r>
              <a:rPr i="1"/>
              <a:t> s'accusant entre elles, ou aussi s’excusant</a:t>
            </a:r>
            <a:r>
              <a:t> (Ro 2.15)</a:t>
            </a:r>
          </a:p>
          <a:p>
            <a:pPr marL="485695" indent="-338375" algn="l" defTabSz="207168">
              <a:buSzPct val="171000"/>
              <a:buChar char="•"/>
              <a:defRPr sz="2435"/>
            </a:pPr>
            <a:r>
              <a:rPr u="sng"/>
              <a:t>La conviction</a:t>
            </a:r>
            <a:r>
              <a:t> : </a:t>
            </a:r>
            <a:r>
              <a:rPr i="1"/>
              <a:t>Que chacun soit pleinement convaincu dans sa propre </a:t>
            </a:r>
            <a:r>
              <a:rPr i="1" u="sng"/>
              <a:t>compréhension</a:t>
            </a:r>
            <a:r>
              <a:t> (Ro 14.5)</a:t>
            </a:r>
          </a:p>
          <a:p>
            <a:pPr marL="485695" indent="-338375" algn="l" defTabSz="207168">
              <a:buSzPct val="171000"/>
              <a:buChar char="•"/>
              <a:defRPr i="1" sz="2435"/>
            </a:pPr>
            <a:r>
              <a:rPr i="0" u="sng"/>
              <a:t>Le bon sens</a:t>
            </a:r>
            <a:r>
              <a:t> </a:t>
            </a:r>
            <a:r>
              <a:rPr i="0"/>
              <a:t>: </a:t>
            </a:r>
            <a:r>
              <a:t>Nous tous qui sommes accomplis, c’est </a:t>
            </a:r>
            <a:r>
              <a:rPr u="sng"/>
              <a:t>cette pensée</a:t>
            </a:r>
            <a:r>
              <a:t> qui doit nous diriger </a:t>
            </a:r>
            <a:r>
              <a:rPr i="0"/>
              <a:t>(Php 3.15)</a:t>
            </a:r>
          </a:p>
        </p:txBody>
      </p:sp>
      <p:sp>
        <p:nvSpPr>
          <p:cNvPr id="370" name="Le savoir en nous"/>
          <p:cNvSpPr txBox="1"/>
          <p:nvPr/>
        </p:nvSpPr>
        <p:spPr>
          <a:xfrm>
            <a:off x="1835633" y="566395"/>
            <a:ext cx="8799171" cy="23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687" tIns="39687" rIns="39687" bIns="39687" anchor="ctr"/>
          <a:lstStyle>
            <a:lvl1pPr defTabSz="357187">
              <a:defRPr spc="-310" sz="6200"/>
            </a:lvl1pPr>
          </a:lstStyle>
          <a:p>
            <a:pPr/>
            <a:r>
              <a:t>Le savoir en nous</a:t>
            </a:r>
          </a:p>
        </p:txBody>
      </p:sp>
      <p:sp>
        <p:nvSpPr>
          <p:cNvPr id="371" name="Ruminer"/>
          <p:cNvSpPr/>
          <p:nvPr/>
        </p:nvSpPr>
        <p:spPr>
          <a:xfrm>
            <a:off x="7996618" y="3059007"/>
            <a:ext cx="1651001" cy="812801"/>
          </a:xfrm>
          <a:prstGeom prst="wedgeEllipseCallout">
            <a:avLst>
              <a:gd name="adj1" fmla="val -64832"/>
              <a:gd name="adj2" fmla="val 1305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19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Ruminer</a:t>
            </a:r>
          </a:p>
        </p:txBody>
      </p:sp>
      <p:sp>
        <p:nvSpPr>
          <p:cNvPr id="372" name="Être logique"/>
          <p:cNvSpPr/>
          <p:nvPr/>
        </p:nvSpPr>
        <p:spPr>
          <a:xfrm>
            <a:off x="8005945" y="3861416"/>
            <a:ext cx="1651001" cy="812801"/>
          </a:xfrm>
          <a:prstGeom prst="wedgeEllipseCallout">
            <a:avLst>
              <a:gd name="adj1" fmla="val -67829"/>
              <a:gd name="adj2" fmla="val 1117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19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Être logique</a:t>
            </a:r>
          </a:p>
        </p:txBody>
      </p:sp>
      <p:sp>
        <p:nvSpPr>
          <p:cNvPr id="373" name="Comprendre"/>
          <p:cNvSpPr/>
          <p:nvPr/>
        </p:nvSpPr>
        <p:spPr>
          <a:xfrm>
            <a:off x="7996618" y="4901779"/>
            <a:ext cx="1769100" cy="812801"/>
          </a:xfrm>
          <a:prstGeom prst="wedgeEllipseCallout">
            <a:avLst>
              <a:gd name="adj1" fmla="val -64318"/>
              <a:gd name="adj2" fmla="val -643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19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Comprendre</a:t>
            </a:r>
          </a:p>
        </p:txBody>
      </p:sp>
      <p:sp>
        <p:nvSpPr>
          <p:cNvPr id="374" name="Se poser"/>
          <p:cNvSpPr/>
          <p:nvPr/>
        </p:nvSpPr>
        <p:spPr>
          <a:xfrm>
            <a:off x="7996618" y="5818575"/>
            <a:ext cx="1651001" cy="812801"/>
          </a:xfrm>
          <a:prstGeom prst="wedgeEllipseCallout">
            <a:avLst>
              <a:gd name="adj1" fmla="val -65343"/>
              <a:gd name="adj2" fmla="val -643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19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 poser</a:t>
            </a:r>
          </a:p>
        </p:txBody>
      </p:sp>
      <p:sp>
        <p:nvSpPr>
          <p:cNvPr id="375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 u="sng"/>
            </a:pPr>
            <a:r>
              <a:t>Le savoir</a:t>
            </a:r>
          </a:p>
          <a:p>
            <a:pPr algn="r" defTabSz="338835">
              <a:defRPr sz="2204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/>
            </a:pPr>
            <a:r>
              <a:t>Le savoir être</a:t>
            </a:r>
          </a:p>
        </p:txBody>
      </p:sp>
      <p:pic>
        <p:nvPicPr>
          <p:cNvPr id="37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653" y="202805"/>
            <a:ext cx="3479801" cy="233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Le savoir en nous"/>
          <p:cNvSpPr txBox="1"/>
          <p:nvPr/>
        </p:nvSpPr>
        <p:spPr>
          <a:xfrm>
            <a:off x="680415" y="250438"/>
            <a:ext cx="8799171" cy="23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9687" tIns="39687" rIns="39687" bIns="39687" anchor="ctr"/>
          <a:lstStyle>
            <a:lvl1pPr defTabSz="357187">
              <a:defRPr spc="-310" sz="6200"/>
            </a:lvl1pPr>
          </a:lstStyle>
          <a:p>
            <a:pPr/>
            <a:r>
              <a:t>Le savoir en nous</a:t>
            </a:r>
          </a:p>
        </p:txBody>
      </p:sp>
      <p:sp>
        <p:nvSpPr>
          <p:cNvPr id="379" name="Triangle"/>
          <p:cNvSpPr/>
          <p:nvPr/>
        </p:nvSpPr>
        <p:spPr>
          <a:xfrm>
            <a:off x="1804499" y="2710937"/>
            <a:ext cx="5856870" cy="413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00100">
              <a:defRPr sz="2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80" name="Vrac : Intuition, ressenti, conscience,…"/>
          <p:cNvSpPr txBox="1"/>
          <p:nvPr/>
        </p:nvSpPr>
        <p:spPr>
          <a:xfrm>
            <a:off x="2616573" y="6023699"/>
            <a:ext cx="423272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rPr u="sng"/>
              <a:t>Vrac</a:t>
            </a:r>
            <a:r>
              <a:t> : Intuition, ressenti, conscience, </a:t>
            </a:r>
          </a:p>
          <a:p>
            <a:pPr>
              <a:defRPr sz="2200"/>
            </a:pPr>
            <a:r>
              <a:t>automatismes, préjugés…</a:t>
            </a:r>
          </a:p>
        </p:txBody>
      </p:sp>
      <p:sp>
        <p:nvSpPr>
          <p:cNvPr id="381" name="Tri : Malléabilité, sincérité, rigueur,…"/>
          <p:cNvSpPr txBox="1"/>
          <p:nvPr/>
        </p:nvSpPr>
        <p:spPr>
          <a:xfrm>
            <a:off x="2755386" y="5180445"/>
            <a:ext cx="395509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rPr u="sng"/>
              <a:t>Tri</a:t>
            </a:r>
            <a:r>
              <a:t> : Malléabilité, sincérité, rigueur, </a:t>
            </a:r>
          </a:p>
          <a:p>
            <a:pPr>
              <a:defRPr sz="2200"/>
            </a:pPr>
            <a:r>
              <a:t>remise en question…</a:t>
            </a:r>
          </a:p>
        </p:txBody>
      </p:sp>
      <p:sp>
        <p:nvSpPr>
          <p:cNvPr id="382" name="Conviction : Piété, intelligence de l’Esprit,…"/>
          <p:cNvSpPr txBox="1"/>
          <p:nvPr/>
        </p:nvSpPr>
        <p:spPr>
          <a:xfrm>
            <a:off x="2311194" y="4205137"/>
            <a:ext cx="479711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rPr u="sng"/>
              <a:t>Conviction</a:t>
            </a:r>
            <a:r>
              <a:t> : Piété, intelligence de l’Esprit, </a:t>
            </a:r>
          </a:p>
          <a:p>
            <a:pPr>
              <a:defRPr sz="2200"/>
            </a:pPr>
            <a:r>
              <a:t>cohérence, conséquence…</a:t>
            </a:r>
          </a:p>
        </p:txBody>
      </p:sp>
      <p:sp>
        <p:nvSpPr>
          <p:cNvPr id="383" name="Bon sens : Sagesse de l’Esprit, expérience,…"/>
          <p:cNvSpPr txBox="1"/>
          <p:nvPr/>
        </p:nvSpPr>
        <p:spPr>
          <a:xfrm>
            <a:off x="2307295" y="3164470"/>
            <a:ext cx="485127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rPr u="sng"/>
              <a:t>Bon sens</a:t>
            </a:r>
            <a:r>
              <a:t> : Sagesse de l’Esprit, expérience, </a:t>
            </a:r>
          </a:p>
          <a:p>
            <a:pPr>
              <a:defRPr sz="2200"/>
            </a:pPr>
            <a:r>
              <a:t>opportunité, adaptation </a:t>
            </a:r>
          </a:p>
        </p:txBody>
      </p:sp>
      <p:sp>
        <p:nvSpPr>
          <p:cNvPr id="384" name="Ligne"/>
          <p:cNvSpPr/>
          <p:nvPr/>
        </p:nvSpPr>
        <p:spPr>
          <a:xfrm>
            <a:off x="2470267" y="5916176"/>
            <a:ext cx="4525335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00100">
              <a:defRPr sz="2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85" name="Ligne"/>
          <p:cNvSpPr/>
          <p:nvPr/>
        </p:nvSpPr>
        <p:spPr>
          <a:xfrm>
            <a:off x="3031317" y="5061091"/>
            <a:ext cx="335686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00100">
              <a:defRPr sz="2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86" name="Ligne"/>
          <p:cNvSpPr/>
          <p:nvPr/>
        </p:nvSpPr>
        <p:spPr>
          <a:xfrm>
            <a:off x="3751486" y="4085783"/>
            <a:ext cx="1962897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800100">
              <a:defRPr sz="2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87" name="Ligne"/>
          <p:cNvSpPr/>
          <p:nvPr/>
        </p:nvSpPr>
        <p:spPr>
          <a:xfrm flipV="1">
            <a:off x="7926700" y="2824264"/>
            <a:ext cx="1" cy="3903996"/>
          </a:xfrm>
          <a:prstGeom prst="line">
            <a:avLst/>
          </a:prstGeom>
          <a:ln w="88900">
            <a:solidFill>
              <a:schemeClr val="accent5">
                <a:hueOff val="100859"/>
                <a:satOff val="-13629"/>
                <a:lumOff val="23879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800100">
              <a:defRPr sz="2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388" name="Superficiel"/>
          <p:cNvSpPr txBox="1"/>
          <p:nvPr/>
        </p:nvSpPr>
        <p:spPr>
          <a:xfrm>
            <a:off x="8295606" y="6182449"/>
            <a:ext cx="128456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Superficiel</a:t>
            </a:r>
          </a:p>
        </p:txBody>
      </p:sp>
      <p:sp>
        <p:nvSpPr>
          <p:cNvPr id="389" name="Profond"/>
          <p:cNvSpPr txBox="1"/>
          <p:nvPr/>
        </p:nvSpPr>
        <p:spPr>
          <a:xfrm>
            <a:off x="8428894" y="3306271"/>
            <a:ext cx="101798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Profond</a:t>
            </a:r>
          </a:p>
        </p:txBody>
      </p:sp>
      <p:sp>
        <p:nvSpPr>
          <p:cNvPr id="390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 u="sng"/>
            </a:pPr>
            <a:r>
              <a:t>Le savoir</a:t>
            </a:r>
          </a:p>
          <a:p>
            <a:pPr algn="r" defTabSz="338835">
              <a:defRPr sz="2204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/>
            </a:pPr>
            <a:r>
              <a:t>Le savoir être</a:t>
            </a:r>
          </a:p>
        </p:txBody>
      </p:sp>
      <p:sp>
        <p:nvSpPr>
          <p:cNvPr id="391" name="Vrac…"/>
          <p:cNvSpPr txBox="1"/>
          <p:nvPr/>
        </p:nvSpPr>
        <p:spPr>
          <a:xfrm>
            <a:off x="146753" y="62296"/>
            <a:ext cx="2321032" cy="151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l" defTabSz="373887">
              <a:defRPr sz="2432"/>
            </a:pPr>
            <a:r>
              <a:t>Vrac</a:t>
            </a:r>
          </a:p>
          <a:p>
            <a:pPr algn="l" defTabSz="373887">
              <a:defRPr sz="2432"/>
            </a:pPr>
            <a:r>
              <a:t>Tri</a:t>
            </a:r>
          </a:p>
          <a:p>
            <a:pPr algn="l" defTabSz="373887">
              <a:defRPr sz="2432"/>
            </a:pPr>
            <a:r>
              <a:t>Compréhension</a:t>
            </a:r>
          </a:p>
          <a:p>
            <a:pPr algn="l" defTabSz="373887">
              <a:defRPr sz="2432"/>
            </a:pPr>
            <a:r>
              <a:t>Bon sens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2"/>
      <p:bldP build="whole" bldLvl="1" animBg="1" rev="0" advAuto="0" spid="383" grpId="3"/>
      <p:bldP build="whole" bldLvl="1" animBg="1" rev="0" advAuto="0" spid="38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Domaines de savoir"/>
          <p:cNvSpPr txBox="1"/>
          <p:nvPr>
            <p:ph type="title"/>
          </p:nvPr>
        </p:nvSpPr>
        <p:spPr>
          <a:xfrm>
            <a:off x="990600" y="1219262"/>
            <a:ext cx="8178800" cy="1905001"/>
          </a:xfrm>
          <a:prstGeom prst="rect">
            <a:avLst/>
          </a:prstGeom>
        </p:spPr>
        <p:txBody>
          <a:bodyPr/>
          <a:lstStyle/>
          <a:p>
            <a:pPr/>
            <a:r>
              <a:t>Domaines de savoir</a:t>
            </a:r>
          </a:p>
        </p:txBody>
      </p:sp>
      <p:sp>
        <p:nvSpPr>
          <p:cNvPr id="394" name="Ils sont multiples, opportuns et nécessaires,…"/>
          <p:cNvSpPr txBox="1"/>
          <p:nvPr>
            <p:ph type="body" idx="1"/>
          </p:nvPr>
        </p:nvSpPr>
        <p:spPr>
          <a:xfrm>
            <a:off x="990600" y="3231286"/>
            <a:ext cx="8178800" cy="3822682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</p:spPr>
        <p:txBody>
          <a:bodyPr>
            <a:normAutofit fontScale="100000" lnSpcReduction="0"/>
          </a:bodyPr>
          <a:lstStyle/>
          <a:p>
            <a:pPr marL="614680" indent="-391159" defTabSz="402336">
              <a:spcBef>
                <a:spcPts val="0"/>
              </a:spcBef>
              <a:defRPr sz="2816"/>
            </a:pPr>
            <a:r>
              <a:t>Ils sont multiples, opportuns et nécessaires,</a:t>
            </a:r>
          </a:p>
          <a:p>
            <a:pPr marL="614680" indent="-391159" defTabSz="402336">
              <a:spcBef>
                <a:spcPts val="0"/>
              </a:spcBef>
              <a:defRPr sz="2816"/>
            </a:pPr>
            <a:r>
              <a:t>On y accède progressivement,</a:t>
            </a:r>
          </a:p>
          <a:p>
            <a:pPr marL="614680" indent="-391159" defTabSz="402336">
              <a:spcBef>
                <a:spcPts val="0"/>
              </a:spcBef>
              <a:defRPr sz="2816"/>
            </a:pPr>
            <a:r>
              <a:t>On peut être en vrac pour un domaine et dans le bon sens dans un autre,</a:t>
            </a:r>
          </a:p>
          <a:p>
            <a:pPr marL="614680" indent="-391159" defTabSz="402336">
              <a:spcBef>
                <a:spcPts val="0"/>
              </a:spcBef>
              <a:defRPr sz="2816"/>
            </a:pPr>
            <a:r>
              <a:t>On n’a jamais conscience de bien posséder ce savoir mais </a:t>
            </a:r>
            <a:r>
              <a:rPr i="1"/>
              <a:t>à ta lumière, je verrai la lumière</a:t>
            </a:r>
            <a:r>
              <a:t> (Ps 36.9) et </a:t>
            </a:r>
            <a:r>
              <a:rPr i="1"/>
              <a:t>le sentier des justes est comme la lumière resplendissante qui va croissant jusqu'à ce que le plein jour soit établi </a:t>
            </a:r>
            <a:r>
              <a:t>(Pr 4.18).</a:t>
            </a:r>
          </a:p>
        </p:txBody>
      </p:sp>
      <p:sp>
        <p:nvSpPr>
          <p:cNvPr id="395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 u="sng"/>
            </a:pPr>
            <a:r>
              <a:t>Le savoir</a:t>
            </a:r>
          </a:p>
          <a:p>
            <a:pPr algn="r" defTabSz="338835">
              <a:defRPr sz="2204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/>
            </a:pPr>
            <a:r>
              <a:t>Le savoir être</a:t>
            </a:r>
          </a:p>
        </p:txBody>
      </p:sp>
      <p:sp>
        <p:nvSpPr>
          <p:cNvPr id="396" name="Vrac…"/>
          <p:cNvSpPr txBox="1"/>
          <p:nvPr/>
        </p:nvSpPr>
        <p:spPr>
          <a:xfrm>
            <a:off x="146753" y="62296"/>
            <a:ext cx="2321032" cy="151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l" defTabSz="373887">
              <a:defRPr sz="2432"/>
            </a:pPr>
            <a:r>
              <a:t>Vrac</a:t>
            </a:r>
          </a:p>
          <a:p>
            <a:pPr algn="l" defTabSz="373887">
              <a:defRPr sz="2432"/>
            </a:pPr>
            <a:r>
              <a:t>Tri</a:t>
            </a:r>
          </a:p>
          <a:p>
            <a:pPr algn="l" defTabSz="373887">
              <a:defRPr sz="2432"/>
            </a:pPr>
            <a:r>
              <a:t>Compréhension</a:t>
            </a:r>
          </a:p>
          <a:p>
            <a:pPr algn="l" defTabSz="373887">
              <a:defRPr sz="2432"/>
            </a:pPr>
            <a:r>
              <a:t>Bon sens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Fruits du savoir"/>
          <p:cNvSpPr txBox="1"/>
          <p:nvPr>
            <p:ph type="title"/>
          </p:nvPr>
        </p:nvSpPr>
        <p:spPr>
          <a:xfrm>
            <a:off x="4442010" y="1265805"/>
            <a:ext cx="5892136" cy="1905001"/>
          </a:xfrm>
          <a:prstGeom prst="rect">
            <a:avLst/>
          </a:prstGeom>
        </p:spPr>
        <p:txBody>
          <a:bodyPr/>
          <a:lstStyle/>
          <a:p>
            <a:pPr/>
            <a:r>
              <a:t>Fruits du savoir</a:t>
            </a:r>
          </a:p>
        </p:txBody>
      </p:sp>
      <p:sp>
        <p:nvSpPr>
          <p:cNvPr id="399" name="Connaissance et salut : c'est ici la vie des siècles, qu'ils te connaissent, seul vrai Dieu, et celui que tu as envoyé, Jésus, le Christ (Jn 17.3)…"/>
          <p:cNvSpPr txBox="1"/>
          <p:nvPr>
            <p:ph type="body" idx="1"/>
          </p:nvPr>
        </p:nvSpPr>
        <p:spPr>
          <a:xfrm>
            <a:off x="761109" y="3324371"/>
            <a:ext cx="8494832" cy="38374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90333" indent="-425233" defTabSz="296664">
              <a:spcBef>
                <a:spcPts val="0"/>
              </a:spcBef>
              <a:defRPr sz="2080"/>
            </a:pPr>
            <a:r>
              <a:rPr u="sng"/>
              <a:t>Connaissance et salut</a:t>
            </a:r>
            <a:r>
              <a:t> : </a:t>
            </a:r>
            <a:r>
              <a:rPr i="1"/>
              <a:t>c'est ici la vie des siècles, qu'ils te connaissent, seul vrai Dieu, et celui que tu as envoyé, Jésus, le Christ</a:t>
            </a:r>
            <a:r>
              <a:t> (Jn 17.3)</a:t>
            </a:r>
          </a:p>
          <a:p>
            <a:pPr marL="590333" indent="-425233" defTabSz="296664">
              <a:spcBef>
                <a:spcPts val="0"/>
              </a:spcBef>
              <a:defRPr sz="2080"/>
            </a:pPr>
            <a:r>
              <a:rPr u="sng"/>
              <a:t>Connaissance et liberté</a:t>
            </a:r>
            <a:r>
              <a:t> : </a:t>
            </a:r>
            <a:r>
              <a:rPr i="1"/>
              <a:t>Si vous demeurez dans ma parole, vous êtes vraiment mes disciples, vous connaîtrez la vérité, et la vérité vous rendra libres</a:t>
            </a:r>
            <a:r>
              <a:t> (Jn 8.32)</a:t>
            </a:r>
          </a:p>
          <a:p>
            <a:pPr marL="590333" indent="-425233" defTabSz="296664">
              <a:spcBef>
                <a:spcPts val="0"/>
              </a:spcBef>
              <a:defRPr sz="2080"/>
            </a:pPr>
            <a:r>
              <a:rPr u="sng"/>
              <a:t>Connaissance et bonheur</a:t>
            </a:r>
            <a:r>
              <a:t> : </a:t>
            </a:r>
            <a:r>
              <a:rPr i="1"/>
              <a:t>Si vous savez ces choses, vous êtes bienheureux si vous les faites</a:t>
            </a:r>
            <a:r>
              <a:t> (Jn 13.17)</a:t>
            </a:r>
          </a:p>
          <a:p>
            <a:pPr marL="590333" indent="-425233" defTabSz="296664">
              <a:spcBef>
                <a:spcPts val="0"/>
              </a:spcBef>
              <a:defRPr sz="2080"/>
            </a:pPr>
            <a:r>
              <a:rPr u="sng"/>
              <a:t>Connaissance et relation</a:t>
            </a:r>
            <a:r>
              <a:t> :  </a:t>
            </a:r>
            <a:r>
              <a:rPr i="1"/>
              <a:t>Si quelqu'un m'aime, il gardera ma parole et mon Père l’aimera. Nous viendrons vers lui et nous établirons domicile chez lui</a:t>
            </a:r>
            <a:r>
              <a:t> (Jn 14.23)</a:t>
            </a:r>
          </a:p>
          <a:p>
            <a:pPr marL="590333" indent="-425233" defTabSz="296664">
              <a:spcBef>
                <a:spcPts val="0"/>
              </a:spcBef>
              <a:defRPr sz="2080"/>
            </a:pPr>
            <a:r>
              <a:rPr u="sng"/>
              <a:t>Connaissance et amitié</a:t>
            </a:r>
            <a:r>
              <a:t> : J</a:t>
            </a:r>
            <a:r>
              <a:rPr i="1"/>
              <a:t>e ne vous appelle plus esclave mais amis, …parce que je vous ai fait connaître le commandement de mon père</a:t>
            </a:r>
            <a:r>
              <a:t> (Jn 15.15)</a:t>
            </a:r>
          </a:p>
        </p:txBody>
      </p:sp>
      <p:sp>
        <p:nvSpPr>
          <p:cNvPr id="400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 u="sng"/>
            </a:pPr>
            <a:r>
              <a:t>Le savoir</a:t>
            </a:r>
          </a:p>
          <a:p>
            <a:pPr algn="r" defTabSz="338835">
              <a:defRPr sz="2204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/>
            </a:pPr>
            <a:r>
              <a:t>Le savoir être</a:t>
            </a:r>
          </a:p>
        </p:txBody>
      </p:sp>
      <p:pic>
        <p:nvPicPr>
          <p:cNvPr id="401" name="pasted-image.tiff" descr="pasted-image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42" y="231802"/>
            <a:ext cx="4674483" cy="2482796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i on le pratique…"/>
          <p:cNvSpPr txBox="1"/>
          <p:nvPr/>
        </p:nvSpPr>
        <p:spPr>
          <a:xfrm>
            <a:off x="7058415" y="2525615"/>
            <a:ext cx="252029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700"/>
            </a:lvl1pPr>
          </a:lstStyle>
          <a:p>
            <a:pPr/>
            <a:r>
              <a:t>si on le pratique…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Mettez en pratique la parole et ne vous contentez pas de l'écouter en vous trompant vous-mêmes par de faux raisonnements.…"/>
          <p:cNvSpPr txBox="1"/>
          <p:nvPr>
            <p:ph type="body" idx="1"/>
          </p:nvPr>
        </p:nvSpPr>
        <p:spPr>
          <a:xfrm>
            <a:off x="905317" y="2816366"/>
            <a:ext cx="6393412" cy="494109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None/>
              <a:defRPr sz="2300"/>
            </a:pPr>
            <a:r>
              <a:rPr i="1" u="sng"/>
              <a:t>Mettez en pratique</a:t>
            </a:r>
            <a:r>
              <a:rPr i="1"/>
              <a:t> la parole et ne vous contentez pas de l'écouter en vous trompant vous-mêmes par de faux raisonnements.</a:t>
            </a:r>
            <a:endParaRPr i="1"/>
          </a:p>
          <a:p>
            <a:pPr marL="0" indent="0">
              <a:spcBef>
                <a:spcPts val="0"/>
              </a:spcBef>
              <a:buSzTx/>
              <a:buNone/>
              <a:defRPr sz="2300"/>
            </a:pPr>
            <a:r>
              <a:rPr i="1"/>
              <a:t>En effet, si quelqu'un écoute la parole et ne la met pas en pratique, il ressemble à un homme qui regarde son visage dans un miroir et qui, après s'être observé, s'en va et oublie aussitôt comment il était. </a:t>
            </a:r>
            <a:endParaRPr i="1"/>
          </a:p>
          <a:p>
            <a:pPr marL="0" indent="0">
              <a:spcBef>
                <a:spcPts val="0"/>
              </a:spcBef>
              <a:buSzTx/>
              <a:buNone/>
              <a:defRPr sz="2300"/>
            </a:pPr>
            <a:r>
              <a:rPr i="1"/>
              <a:t>Mais celui qui aura regardé de près dans la loi parfaite, celle de la liberté, et qui aura persévéré, n'étant pas un auditeur oublieux, mais </a:t>
            </a:r>
            <a:r>
              <a:rPr i="1" u="sng"/>
              <a:t>un faiseur d'oeuvre</a:t>
            </a:r>
            <a:r>
              <a:rPr i="1"/>
              <a:t>, celui-là sera bienheureux dans son faire.</a:t>
            </a:r>
            <a:endParaRPr i="1"/>
          </a:p>
          <a:p>
            <a:pPr marL="0" indent="0" algn="r">
              <a:spcBef>
                <a:spcPts val="0"/>
              </a:spcBef>
              <a:buSzTx/>
              <a:buNone/>
              <a:defRPr sz="2300"/>
            </a:pPr>
            <a:r>
              <a:t>(Jacques 1.22-25)</a:t>
            </a:r>
          </a:p>
        </p:txBody>
      </p:sp>
      <p:sp>
        <p:nvSpPr>
          <p:cNvPr id="405" name="Le savoir faire"/>
          <p:cNvSpPr txBox="1"/>
          <p:nvPr>
            <p:ph type="title"/>
          </p:nvPr>
        </p:nvSpPr>
        <p:spPr>
          <a:xfrm>
            <a:off x="3306023" y="1268842"/>
            <a:ext cx="5562181" cy="19449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Le savoir faire</a:t>
            </a:r>
          </a:p>
        </p:txBody>
      </p:sp>
      <p:sp>
        <p:nvSpPr>
          <p:cNvPr id="406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/>
            </a:pPr>
            <a:r>
              <a:t>Le savoir</a:t>
            </a:r>
          </a:p>
          <a:p>
            <a:pPr algn="r" defTabSz="338835">
              <a:defRPr sz="2204" u="sng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/>
            </a:pPr>
            <a:r>
              <a:t>Le savoir être</a:t>
            </a:r>
          </a:p>
        </p:txBody>
      </p:sp>
      <p:pic>
        <p:nvPicPr>
          <p:cNvPr id="40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653" y="202805"/>
            <a:ext cx="3479801" cy="2336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On s’estime pas capable, on est paresseux, défaitiste, endurci"/>
          <p:cNvSpPr/>
          <p:nvPr/>
        </p:nvSpPr>
        <p:spPr>
          <a:xfrm>
            <a:off x="7941423" y="3322240"/>
            <a:ext cx="2063684" cy="1167288"/>
          </a:xfrm>
          <a:prstGeom prst="wedgeEllipseCallout">
            <a:avLst>
              <a:gd name="adj1" fmla="val -72946"/>
              <a:gd name="adj2" fmla="val 4552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15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On s’estime pas capable, on est paresseux, défaitiste, endurci</a:t>
            </a:r>
          </a:p>
        </p:txBody>
      </p:sp>
      <p:sp>
        <p:nvSpPr>
          <p:cNvPr id="409" name="On prend l’habitude de ne pas le faire"/>
          <p:cNvSpPr/>
          <p:nvPr/>
        </p:nvSpPr>
        <p:spPr>
          <a:xfrm>
            <a:off x="8212997" y="4687794"/>
            <a:ext cx="1679506" cy="1050039"/>
          </a:xfrm>
          <a:prstGeom prst="wedgeEllipseCallout">
            <a:avLst>
              <a:gd name="adj1" fmla="val -68117"/>
              <a:gd name="adj2" fmla="val -20722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15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On prend l’habitude de ne pas le faire</a:t>
            </a:r>
          </a:p>
        </p:txBody>
      </p:sp>
      <p:sp>
        <p:nvSpPr>
          <p:cNvPr id="410" name="On n’est pas heureux, mais on le trouve normal"/>
          <p:cNvSpPr/>
          <p:nvPr/>
        </p:nvSpPr>
        <p:spPr>
          <a:xfrm>
            <a:off x="8048976" y="5936270"/>
            <a:ext cx="1776761" cy="1041918"/>
          </a:xfrm>
          <a:prstGeom prst="wedgeEllipseCallout">
            <a:avLst>
              <a:gd name="adj1" fmla="val -67125"/>
              <a:gd name="adj2" fmla="val -20493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15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On n’est pas heureux, mais on le trouve normal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0" grpId="3"/>
      <p:bldP build="whole" bldLvl="1" animBg="1" rev="0" advAuto="0" spid="409" grpId="2"/>
      <p:bldP build="whole" bldLvl="1" animBg="1" rev="0" advAuto="0" spid="40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Un cap bien défini : Frères et sœurs, appliquez-vous à affermir votre appel et votre élection (2Pi 1.10-11)…"/>
          <p:cNvSpPr txBox="1"/>
          <p:nvPr>
            <p:ph type="body" idx="1"/>
          </p:nvPr>
        </p:nvSpPr>
        <p:spPr>
          <a:xfrm>
            <a:off x="905317" y="2816366"/>
            <a:ext cx="8349366" cy="494109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91206" indent="-337206">
              <a:spcBef>
                <a:spcPts val="0"/>
              </a:spcBef>
              <a:defRPr sz="2300"/>
            </a:pPr>
            <a:r>
              <a:rPr u="sng"/>
              <a:t>Un cap bien défini</a:t>
            </a:r>
            <a:r>
              <a:t> : </a:t>
            </a:r>
            <a:r>
              <a:rPr i="1"/>
              <a:t>Frères et sœurs, appliquez-vous à affermir votre appel et votre élection </a:t>
            </a:r>
            <a:r>
              <a:t>(2Pi 1.10-11)</a:t>
            </a:r>
          </a:p>
          <a:p>
            <a:pPr marL="591206" indent="-337206">
              <a:spcBef>
                <a:spcPts val="0"/>
              </a:spcBef>
              <a:defRPr sz="2300"/>
            </a:pPr>
            <a:r>
              <a:rPr u="sng"/>
              <a:t>Un retour sur notre savoir</a:t>
            </a:r>
            <a:r>
              <a:t> :  </a:t>
            </a:r>
            <a:r>
              <a:rPr i="1"/>
              <a:t>je m'appliquerai à vous faire souvenir toujours de ces choses, quoique vous les connaissiez</a:t>
            </a:r>
            <a:r>
              <a:t> (2Pi 1. 12)</a:t>
            </a:r>
          </a:p>
          <a:p>
            <a:pPr marL="591206" indent="-337206">
              <a:spcBef>
                <a:spcPts val="0"/>
              </a:spcBef>
              <a:defRPr sz="2300"/>
            </a:pPr>
            <a:r>
              <a:rPr u="sng"/>
              <a:t>Un travail pour se rappeler ces choses</a:t>
            </a:r>
            <a:r>
              <a:t> :  </a:t>
            </a:r>
            <a:r>
              <a:rPr i="1"/>
              <a:t>Je ne cesserai de (3- )vous rappeler ces choses, bien que (1-) vous les sachiez déjà et que (2-) vous soyez fermement attachés à la vérité qui vous a été présentée </a:t>
            </a:r>
            <a:r>
              <a:t>(2Pi 1.13)</a:t>
            </a:r>
          </a:p>
          <a:p>
            <a:pPr marL="591206" indent="-337206">
              <a:spcBef>
                <a:spcPts val="0"/>
              </a:spcBef>
              <a:defRPr sz="2300"/>
            </a:pPr>
            <a:r>
              <a:rPr u="sng"/>
              <a:t>Une connaissance personnelle</a:t>
            </a:r>
            <a:r>
              <a:t> : </a:t>
            </a:r>
            <a:r>
              <a:rPr i="1"/>
              <a:t>témoins oculaires…, nous avons entendu…</a:t>
            </a:r>
            <a:r>
              <a:t>,  </a:t>
            </a:r>
            <a:r>
              <a:rPr i="1"/>
              <a:t>ce qui rend la parole prophétique plus ferme </a:t>
            </a:r>
            <a:r>
              <a:t>(2Pi 1. 16-21)</a:t>
            </a:r>
          </a:p>
        </p:txBody>
      </p:sp>
      <p:sp>
        <p:nvSpPr>
          <p:cNvPr id="413" name="Le savoir faire"/>
          <p:cNvSpPr txBox="1"/>
          <p:nvPr>
            <p:ph type="title"/>
          </p:nvPr>
        </p:nvSpPr>
        <p:spPr>
          <a:xfrm>
            <a:off x="3306023" y="1268842"/>
            <a:ext cx="5562181" cy="194496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Le savoir faire</a:t>
            </a:r>
          </a:p>
        </p:txBody>
      </p:sp>
      <p:sp>
        <p:nvSpPr>
          <p:cNvPr id="414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/>
            </a:pPr>
            <a:r>
              <a:t>Le savoir</a:t>
            </a:r>
          </a:p>
          <a:p>
            <a:pPr algn="r" defTabSz="338835">
              <a:defRPr sz="2204" u="sng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/>
            </a:pPr>
            <a:r>
              <a:t>Le savoir être</a:t>
            </a:r>
          </a:p>
        </p:txBody>
      </p:sp>
      <p:pic>
        <p:nvPicPr>
          <p:cNvPr id="41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653" y="202805"/>
            <a:ext cx="3479801" cy="233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Aiguiser notre compréhension"/>
          <p:cNvSpPr txBox="1"/>
          <p:nvPr>
            <p:ph type="title"/>
          </p:nvPr>
        </p:nvSpPr>
        <p:spPr>
          <a:xfrm>
            <a:off x="3565173" y="767541"/>
            <a:ext cx="4564063" cy="1905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397073">
              <a:lnSpc>
                <a:spcPts val="5000"/>
              </a:lnSpc>
              <a:defRPr sz="5568"/>
            </a:lvl1pPr>
          </a:lstStyle>
          <a:p>
            <a:pPr/>
            <a:r>
              <a:t>Aiguiser notre compréhension</a:t>
            </a:r>
          </a:p>
        </p:txBody>
      </p:sp>
      <p:sp>
        <p:nvSpPr>
          <p:cNvPr id="418" name="Rappeler les dangers : Des moqueurs viendront (2Pi 3. 3-4)…"/>
          <p:cNvSpPr txBox="1"/>
          <p:nvPr>
            <p:ph type="body" idx="1"/>
          </p:nvPr>
        </p:nvSpPr>
        <p:spPr>
          <a:xfrm>
            <a:off x="506015" y="3008244"/>
            <a:ext cx="9020962" cy="42347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693896" indent="-398621" defTabSz="424457">
              <a:spcBef>
                <a:spcPts val="0"/>
              </a:spcBef>
              <a:defRPr sz="2232"/>
            </a:pPr>
            <a:r>
              <a:rPr u="sng"/>
              <a:t>Rappeler les dangers</a:t>
            </a:r>
            <a:r>
              <a:t> : </a:t>
            </a:r>
            <a:r>
              <a:rPr i="1"/>
              <a:t>Des moqueurs viendront </a:t>
            </a:r>
            <a:r>
              <a:t>(2Pi 3. 3-4)</a:t>
            </a:r>
          </a:p>
          <a:p>
            <a:pPr marL="693896" indent="-398621" defTabSz="424457">
              <a:spcBef>
                <a:spcPts val="0"/>
              </a:spcBef>
              <a:defRPr sz="2232"/>
            </a:pPr>
            <a:r>
              <a:rPr spc="-22" u="sng"/>
              <a:t>Analyser et dénoncer les carences</a:t>
            </a:r>
            <a:r>
              <a:rPr spc="-22"/>
              <a:t> : O</a:t>
            </a:r>
            <a:r>
              <a:rPr i="1" spc="-22"/>
              <a:t>ù est la promesse de son avènement ?</a:t>
            </a:r>
            <a:r>
              <a:rPr i="1"/>
              <a:t> </a:t>
            </a:r>
            <a:r>
              <a:rPr i="1"/>
              <a:t>Les choses n’évoluent pas…</a:t>
            </a:r>
            <a:r>
              <a:t> </a:t>
            </a:r>
            <a:r>
              <a:rPr i="1"/>
              <a:t>Ils ignorent volontairement</a:t>
            </a:r>
            <a:r>
              <a:t>...(2Pi 3. 5-7)</a:t>
            </a:r>
          </a:p>
          <a:p>
            <a:pPr marL="693896" indent="-398621" defTabSz="424457">
              <a:spcBef>
                <a:spcPts val="0"/>
              </a:spcBef>
              <a:defRPr sz="2232"/>
            </a:pPr>
            <a:r>
              <a:rPr u="sng"/>
              <a:t>Voir un fil conducteur</a:t>
            </a:r>
            <a:r>
              <a:t> : La purification par </a:t>
            </a:r>
            <a:r>
              <a:rPr i="1"/>
              <a:t>l’eau et le feu </a:t>
            </a:r>
            <a:r>
              <a:t>(2Pi 3)</a:t>
            </a:r>
          </a:p>
          <a:p>
            <a:pPr marL="693896" indent="-398621" defTabSz="424457">
              <a:spcBef>
                <a:spcPts val="0"/>
              </a:spcBef>
              <a:defRPr sz="2232"/>
            </a:pPr>
            <a:r>
              <a:rPr u="sng"/>
              <a:t>Mieux connaître Dieu</a:t>
            </a:r>
            <a:r>
              <a:t> : N’ignorez pas que </a:t>
            </a:r>
            <a:r>
              <a:rPr i="1"/>
              <a:t>le Seigneur ne tarde pas</a:t>
            </a:r>
            <a:r>
              <a:t> (2Pi 3. 8-10)</a:t>
            </a:r>
          </a:p>
          <a:p>
            <a:pPr marL="693896" indent="-398621" defTabSz="424457">
              <a:spcBef>
                <a:spcPts val="0"/>
              </a:spcBef>
              <a:defRPr sz="2232"/>
            </a:pPr>
            <a:r>
              <a:rPr u="sng"/>
              <a:t>Définir nos responsabilités</a:t>
            </a:r>
            <a:r>
              <a:t> : </a:t>
            </a:r>
            <a:r>
              <a:rPr i="1"/>
              <a:t>Attendant et hâtant</a:t>
            </a:r>
            <a:r>
              <a:t> </a:t>
            </a:r>
            <a:r>
              <a:rPr i="1"/>
              <a:t>l’avènement du jour de Dieu</a:t>
            </a:r>
            <a:r>
              <a:t> (2Pi 3.12)</a:t>
            </a:r>
          </a:p>
          <a:p>
            <a:pPr marL="693896" indent="-398621" defTabSz="424457">
              <a:spcBef>
                <a:spcPts val="0"/>
              </a:spcBef>
              <a:defRPr sz="2232"/>
            </a:pPr>
            <a:r>
              <a:rPr u="sng"/>
              <a:t>Une compréhension spirituellement valable</a:t>
            </a:r>
            <a:r>
              <a:t> : </a:t>
            </a:r>
            <a:r>
              <a:rPr i="1"/>
              <a:t>Sans tache et irréprochable</a:t>
            </a:r>
            <a:r>
              <a:t> (2Pi 3. 14)</a:t>
            </a:r>
          </a:p>
          <a:p>
            <a:pPr marL="693896" indent="-398621" defTabSz="424457">
              <a:spcBef>
                <a:spcPts val="0"/>
              </a:spcBef>
              <a:defRPr sz="2232"/>
            </a:pPr>
            <a:r>
              <a:rPr u="sng"/>
              <a:t>Des moyens pour le faire</a:t>
            </a:r>
            <a:r>
              <a:t> : </a:t>
            </a:r>
            <a:r>
              <a:rPr i="1"/>
              <a:t>La patience de notre Seigneur est salut </a:t>
            </a:r>
            <a:r>
              <a:t>(2Pi 3. 15-16)</a:t>
            </a:r>
          </a:p>
        </p:txBody>
      </p:sp>
      <p:sp>
        <p:nvSpPr>
          <p:cNvPr id="419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/>
            </a:pPr>
            <a:r>
              <a:t>Le savoir</a:t>
            </a:r>
          </a:p>
          <a:p>
            <a:pPr algn="r" defTabSz="338835">
              <a:defRPr sz="2204" u="sng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/>
            </a:pPr>
            <a:r>
              <a:t>Le savoir être</a:t>
            </a:r>
          </a:p>
        </p:txBody>
      </p:sp>
      <p:pic>
        <p:nvPicPr>
          <p:cNvPr id="42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7518" t="12777" r="7518" b="29853"/>
          <a:stretch>
            <a:fillRect/>
          </a:stretch>
        </p:blipFill>
        <p:spPr>
          <a:xfrm>
            <a:off x="68845" y="110096"/>
            <a:ext cx="3255529" cy="2198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Une boucle de progrès"/>
          <p:cNvSpPr txBox="1"/>
          <p:nvPr>
            <p:ph type="title"/>
          </p:nvPr>
        </p:nvSpPr>
        <p:spPr>
          <a:xfrm>
            <a:off x="2497419" y="1376055"/>
            <a:ext cx="6721732" cy="1905001"/>
          </a:xfrm>
          <a:prstGeom prst="rect">
            <a:avLst/>
          </a:prstGeom>
        </p:spPr>
        <p:txBody>
          <a:bodyPr/>
          <a:lstStyle/>
          <a:p>
            <a:pPr/>
            <a:r>
              <a:t>Une boucle de progrès</a:t>
            </a:r>
          </a:p>
        </p:txBody>
      </p:sp>
      <p:sp>
        <p:nvSpPr>
          <p:cNvPr id="423" name="Joignons à notre foi la connaissance, et à la connaissance, la maîtrise de soi……"/>
          <p:cNvSpPr txBox="1"/>
          <p:nvPr>
            <p:ph type="body" sz="half" idx="1"/>
          </p:nvPr>
        </p:nvSpPr>
        <p:spPr>
          <a:xfrm>
            <a:off x="875522" y="3807119"/>
            <a:ext cx="8408956" cy="290059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410765">
              <a:spcBef>
                <a:spcPts val="0"/>
              </a:spcBef>
              <a:buSzTx/>
              <a:buNone/>
              <a:defRPr sz="3239"/>
            </a:pPr>
            <a:r>
              <a:rPr i="1"/>
              <a:t>Joignons à notre foi la connaissance, et à la connaissance, </a:t>
            </a:r>
            <a:r>
              <a:rPr i="1" u="sng"/>
              <a:t>la maîtrise de soi</a:t>
            </a:r>
            <a:r>
              <a:rPr i="1"/>
              <a:t>…</a:t>
            </a:r>
          </a:p>
          <a:p>
            <a:pPr marL="0" indent="0" defTabSz="410765">
              <a:spcBef>
                <a:spcPts val="0"/>
              </a:spcBef>
              <a:buSzTx/>
              <a:buNone/>
              <a:defRPr sz="3239"/>
            </a:pPr>
            <a:r>
              <a:rPr i="1"/>
              <a:t>Si ces choses sont en vous et y abondent, elles font que vous ne serez ni oisifs ni stériles pour ce qui regarde </a:t>
            </a:r>
            <a:r>
              <a:rPr i="1" u="sng"/>
              <a:t>la connaissance</a:t>
            </a:r>
            <a:r>
              <a:rPr i="1"/>
              <a:t> de notre Seigneur Jésus Christ</a:t>
            </a:r>
            <a:r>
              <a:t> (2Pi 1. 5-11)</a:t>
            </a:r>
          </a:p>
        </p:txBody>
      </p:sp>
      <p:sp>
        <p:nvSpPr>
          <p:cNvPr id="424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/>
            </a:pPr>
            <a:r>
              <a:t>Le savoir</a:t>
            </a:r>
          </a:p>
          <a:p>
            <a:pPr algn="r" defTabSz="338835">
              <a:defRPr sz="2204" u="sng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/>
            </a:pPr>
            <a:r>
              <a:t>Le savoir être</a:t>
            </a:r>
          </a:p>
        </p:txBody>
      </p:sp>
      <p:pic>
        <p:nvPicPr>
          <p:cNvPr id="42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17231" t="11328" r="17231" b="30979"/>
          <a:stretch>
            <a:fillRect/>
          </a:stretch>
        </p:blipFill>
        <p:spPr>
          <a:xfrm>
            <a:off x="102037" y="171570"/>
            <a:ext cx="3169243" cy="2089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La personnalité"/>
          <p:cNvSpPr txBox="1"/>
          <p:nvPr>
            <p:ph type="title"/>
          </p:nvPr>
        </p:nvSpPr>
        <p:spPr>
          <a:xfrm>
            <a:off x="1875378" y="1040350"/>
            <a:ext cx="6721732" cy="1905001"/>
          </a:xfrm>
          <a:prstGeom prst="rect">
            <a:avLst/>
          </a:prstGeom>
        </p:spPr>
        <p:txBody>
          <a:bodyPr/>
          <a:lstStyle/>
          <a:p>
            <a:pPr/>
            <a:r>
              <a:t>La personnalité</a:t>
            </a:r>
          </a:p>
        </p:txBody>
      </p:sp>
      <p:sp>
        <p:nvSpPr>
          <p:cNvPr id="428" name="Comme on a pensé, on est.…"/>
          <p:cNvSpPr txBox="1"/>
          <p:nvPr>
            <p:ph type="body" sz="half" idx="1"/>
          </p:nvPr>
        </p:nvSpPr>
        <p:spPr>
          <a:xfrm>
            <a:off x="1231131" y="3349703"/>
            <a:ext cx="7697738" cy="3466626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</p:spPr>
        <p:txBody>
          <a:bodyPr>
            <a:normAutofit fontScale="100000" lnSpcReduction="0"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3600"/>
            </a:pPr>
            <a:r>
              <a:rPr i="1"/>
              <a:t>Comme on a pensé, on est.</a:t>
            </a:r>
          </a:p>
          <a:p>
            <a:pPr marL="0" indent="0" algn="ctr">
              <a:spcBef>
                <a:spcPts val="0"/>
              </a:spcBef>
              <a:buSzTx/>
              <a:buNone/>
              <a:defRPr sz="3600"/>
            </a:pPr>
            <a:r>
              <a:t>(Proverbes 23. 7)</a:t>
            </a:r>
          </a:p>
        </p:txBody>
      </p:sp>
      <p:sp>
        <p:nvSpPr>
          <p:cNvPr id="429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/>
            </a:pPr>
            <a:r>
              <a:t>Le savoir</a:t>
            </a:r>
          </a:p>
          <a:p>
            <a:pPr algn="r" defTabSz="338835">
              <a:defRPr sz="2204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 u="sng"/>
            </a:pPr>
            <a:r>
              <a:t>Le savoir être</a:t>
            </a:r>
          </a:p>
        </p:txBody>
      </p:sp>
      <p:sp>
        <p:nvSpPr>
          <p:cNvPr id="430" name="Vrac…"/>
          <p:cNvSpPr txBox="1"/>
          <p:nvPr/>
        </p:nvSpPr>
        <p:spPr>
          <a:xfrm>
            <a:off x="146753" y="62296"/>
            <a:ext cx="2321032" cy="151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l" defTabSz="373887">
              <a:defRPr sz="2432"/>
            </a:pPr>
            <a:r>
              <a:t>Vrac</a:t>
            </a:r>
          </a:p>
          <a:p>
            <a:pPr algn="l" defTabSz="373887">
              <a:defRPr sz="2432"/>
            </a:pPr>
            <a:r>
              <a:t>Tri</a:t>
            </a:r>
          </a:p>
          <a:p>
            <a:pPr algn="l" defTabSz="373887">
              <a:defRPr sz="2432"/>
            </a:pPr>
            <a:r>
              <a:t>Compréhension</a:t>
            </a:r>
          </a:p>
          <a:p>
            <a:pPr algn="l" defTabSz="373887">
              <a:defRPr sz="2432"/>
            </a:pPr>
            <a:r>
              <a:t>Bon sens</a:t>
            </a:r>
          </a:p>
        </p:txBody>
      </p:sp>
      <p:sp>
        <p:nvSpPr>
          <p:cNvPr id="431" name="en construction"/>
          <p:cNvSpPr txBox="1"/>
          <p:nvPr/>
        </p:nvSpPr>
        <p:spPr>
          <a:xfrm>
            <a:off x="6350385" y="2278773"/>
            <a:ext cx="206035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700"/>
            </a:lvl1pPr>
          </a:lstStyle>
          <a:p>
            <a:pPr/>
            <a:r>
              <a:t>en construction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La dynamique"/>
          <p:cNvSpPr txBox="1"/>
          <p:nvPr>
            <p:ph type="title"/>
          </p:nvPr>
        </p:nvSpPr>
        <p:spPr>
          <a:xfrm>
            <a:off x="1905000" y="744140"/>
            <a:ext cx="6721731" cy="1905001"/>
          </a:xfrm>
          <a:prstGeom prst="rect">
            <a:avLst/>
          </a:prstGeom>
        </p:spPr>
        <p:txBody>
          <a:bodyPr/>
          <a:lstStyle/>
          <a:p>
            <a:pPr/>
            <a:r>
              <a:t>La dynamique</a:t>
            </a:r>
          </a:p>
        </p:txBody>
      </p:sp>
      <p:sp>
        <p:nvSpPr>
          <p:cNvPr id="434" name="Celui qui sème dans une attitude charnelle moissonnera de la chair la corruption.…"/>
          <p:cNvSpPr txBox="1"/>
          <p:nvPr>
            <p:ph type="body" idx="1"/>
          </p:nvPr>
        </p:nvSpPr>
        <p:spPr>
          <a:xfrm>
            <a:off x="540742" y="3193748"/>
            <a:ext cx="9078516" cy="362258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</p:spPr>
        <p:txBody>
          <a:bodyPr>
            <a:normAutofit fontScale="100000" lnSpcReduction="0"/>
          </a:bodyPr>
          <a:lstStyle/>
          <a:p>
            <a:pPr marL="0" indent="0" algn="ctr">
              <a:spcBef>
                <a:spcPts val="0"/>
              </a:spcBef>
              <a:buSzTx/>
              <a:buNone/>
              <a:defRPr sz="3600"/>
            </a:pPr>
            <a:r>
              <a:rPr i="1"/>
              <a:t>Celui qui </a:t>
            </a:r>
            <a:r>
              <a:rPr i="1" u="sng"/>
              <a:t>sème</a:t>
            </a:r>
            <a:r>
              <a:rPr i="1"/>
              <a:t> dans une attitude charnelle moissonnera de la chair la corruption.</a:t>
            </a:r>
            <a:endParaRPr i="1"/>
          </a:p>
          <a:p>
            <a:pPr marL="0" indent="0" algn="ctr">
              <a:spcBef>
                <a:spcPts val="0"/>
              </a:spcBef>
              <a:buSzTx/>
              <a:buNone/>
              <a:defRPr sz="3600"/>
            </a:pPr>
            <a:r>
              <a:rPr i="1"/>
              <a:t>Celui qui </a:t>
            </a:r>
            <a:r>
              <a:rPr i="1" u="sng"/>
              <a:t>sème</a:t>
            </a:r>
            <a:r>
              <a:rPr i="1"/>
              <a:t> dans une attitude sprirituelle moissonnera de l’Esprit la vie des siècles </a:t>
            </a:r>
            <a:endParaRPr i="1"/>
          </a:p>
          <a:p>
            <a:pPr marL="0" indent="0" algn="ctr">
              <a:spcBef>
                <a:spcPts val="0"/>
              </a:spcBef>
              <a:buSzTx/>
              <a:buNone/>
              <a:defRPr sz="3600"/>
            </a:pPr>
            <a:r>
              <a:t>(Galates 6. 8)</a:t>
            </a:r>
          </a:p>
        </p:txBody>
      </p:sp>
      <p:sp>
        <p:nvSpPr>
          <p:cNvPr id="435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/>
            </a:pPr>
            <a:r>
              <a:t>Le savoir</a:t>
            </a:r>
          </a:p>
          <a:p>
            <a:pPr algn="r" defTabSz="338835">
              <a:defRPr sz="2204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 u="sng"/>
            </a:pPr>
            <a:r>
              <a:t>Le savoir être</a:t>
            </a:r>
          </a:p>
        </p:txBody>
      </p:sp>
      <p:sp>
        <p:nvSpPr>
          <p:cNvPr id="436" name="Vrac…"/>
          <p:cNvSpPr txBox="1"/>
          <p:nvPr/>
        </p:nvSpPr>
        <p:spPr>
          <a:xfrm>
            <a:off x="146753" y="62296"/>
            <a:ext cx="2321032" cy="151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l" defTabSz="373887">
              <a:defRPr sz="2432"/>
            </a:pPr>
            <a:r>
              <a:t>Vrac</a:t>
            </a:r>
          </a:p>
          <a:p>
            <a:pPr algn="l" defTabSz="373887">
              <a:defRPr sz="2432"/>
            </a:pPr>
            <a:r>
              <a:t>Tri</a:t>
            </a:r>
          </a:p>
          <a:p>
            <a:pPr algn="l" defTabSz="373887">
              <a:defRPr sz="2432"/>
            </a:pPr>
            <a:r>
              <a:t>Compréhension</a:t>
            </a:r>
          </a:p>
          <a:p>
            <a:pPr algn="l" defTabSz="373887">
              <a:defRPr sz="2432"/>
            </a:pPr>
            <a:r>
              <a:t>Bon sens</a:t>
            </a:r>
          </a:p>
        </p:txBody>
      </p:sp>
      <p:sp>
        <p:nvSpPr>
          <p:cNvPr id="437" name="du savoir être"/>
          <p:cNvSpPr txBox="1"/>
          <p:nvPr/>
        </p:nvSpPr>
        <p:spPr>
          <a:xfrm>
            <a:off x="6280898" y="2081300"/>
            <a:ext cx="186362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700"/>
            </a:lvl1pPr>
          </a:lstStyle>
          <a:p>
            <a:pPr/>
            <a:r>
              <a:t>du savoir être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Introduction"/>
          <p:cNvSpPr txBox="1"/>
          <p:nvPr>
            <p:ph type="title"/>
          </p:nvPr>
        </p:nvSpPr>
        <p:spPr>
          <a:xfrm>
            <a:off x="1317890" y="352177"/>
            <a:ext cx="7616770" cy="1905001"/>
          </a:xfrm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311" name="Un sujet qui touche tout le monde, toutes les tranches d’âge. On a besoin de savoir où on met les pieds dans toutes les circonstances.…"/>
          <p:cNvSpPr txBox="1"/>
          <p:nvPr>
            <p:ph type="body" idx="1"/>
          </p:nvPr>
        </p:nvSpPr>
        <p:spPr>
          <a:xfrm>
            <a:off x="801254" y="2493177"/>
            <a:ext cx="8387189" cy="47822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600709" indent="-327660" defTabSz="392509">
              <a:spcBef>
                <a:spcPts val="0"/>
              </a:spcBef>
              <a:defRPr sz="2408"/>
            </a:pPr>
            <a:r>
              <a:t>Un sujet qui touche tout le monde, toutes les tranches d’âge. </a:t>
            </a:r>
            <a:r>
              <a:rPr u="sng"/>
              <a:t>On a besoin de savoir</a:t>
            </a:r>
            <a:r>
              <a:t> où on met les pieds dans toutes les circonstances.</a:t>
            </a:r>
          </a:p>
          <a:p>
            <a:pPr marL="600709" indent="-327660" defTabSz="392509">
              <a:spcBef>
                <a:spcPts val="0"/>
              </a:spcBef>
              <a:defRPr sz="2408"/>
            </a:pPr>
            <a:r>
              <a:t>Il y a des gens qu’on n’aime pas écouter, mais on ne sait pas pourquoi… On les sent faux, pas à l’aise, ils savent mais ne nous convainquent pas ! </a:t>
            </a:r>
            <a:r>
              <a:rPr u="sng"/>
              <a:t>Ils manquent de savoir faire</a:t>
            </a:r>
            <a:r>
              <a:t>. Comme certains, qui donnent beaucoup de conseils mais ne s’en sortent pas eux-mêmes…</a:t>
            </a:r>
          </a:p>
          <a:p>
            <a:pPr marL="600709" indent="-327660" defTabSz="392509">
              <a:spcBef>
                <a:spcPts val="0"/>
              </a:spcBef>
              <a:defRPr sz="2408"/>
            </a:pPr>
            <a:r>
              <a:t>Chez d’autres, par contre, on apprécie la spiritualité, mais on se demande bien comment ils ont fait pour en arriver là ! On sent une belle personnalité, </a:t>
            </a:r>
            <a:r>
              <a:rPr u="sng"/>
              <a:t>un savoir être</a:t>
            </a:r>
            <a:r>
              <a:t>.</a:t>
            </a:r>
          </a:p>
          <a:p>
            <a:pPr marL="600709" indent="-327660" defTabSz="392509">
              <a:spcBef>
                <a:spcPts val="0"/>
              </a:spcBef>
              <a:defRPr sz="2408"/>
            </a:pPr>
            <a:r>
              <a:t>On pourrait se dire que Dieu a donné à certains seulement d’être bien dans leur peau ! Ce n’est pas le cas. Examinons-le.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La mesure"/>
          <p:cNvSpPr txBox="1"/>
          <p:nvPr>
            <p:ph type="title"/>
          </p:nvPr>
        </p:nvSpPr>
        <p:spPr>
          <a:xfrm>
            <a:off x="1905000" y="744140"/>
            <a:ext cx="6721731" cy="1905001"/>
          </a:xfrm>
          <a:prstGeom prst="rect">
            <a:avLst/>
          </a:prstGeom>
        </p:spPr>
        <p:txBody>
          <a:bodyPr/>
          <a:lstStyle/>
          <a:p>
            <a:pPr/>
            <a:r>
              <a:t>La mesure</a:t>
            </a:r>
          </a:p>
        </p:txBody>
      </p:sp>
      <p:sp>
        <p:nvSpPr>
          <p:cNvPr id="440" name="…que nous parvenions à l’unité de la foi et de la connaissance du Fils de Dieu, à l’état d’homme accompli, à la mesure de la stature parfaite du Christ.…"/>
          <p:cNvSpPr txBox="1"/>
          <p:nvPr>
            <p:ph type="body" idx="1"/>
          </p:nvPr>
        </p:nvSpPr>
        <p:spPr>
          <a:xfrm>
            <a:off x="540742" y="2999290"/>
            <a:ext cx="9078516" cy="4083628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</p:spPr>
        <p:txBody>
          <a:bodyPr>
            <a:normAutofit fontScale="100000" lnSpcReduction="0"/>
          </a:bodyPr>
          <a:lstStyle/>
          <a:p>
            <a:pPr marL="0" indent="0" algn="ctr" defTabSz="442714">
              <a:spcBef>
                <a:spcPts val="0"/>
              </a:spcBef>
              <a:buSzTx/>
              <a:buNone/>
              <a:defRPr sz="3492"/>
            </a:pPr>
            <a:r>
              <a:t>…</a:t>
            </a:r>
            <a:r>
              <a:rPr i="1"/>
              <a:t>que nous parvenions à l’unité de la foi et de la connaissance du Fils de Dieu, à l’état d’homme accompli, </a:t>
            </a:r>
            <a:r>
              <a:rPr i="1" u="sng"/>
              <a:t>à la mesure de la stature parfaite du Christ</a:t>
            </a:r>
            <a:r>
              <a:rPr i="1"/>
              <a:t>.</a:t>
            </a:r>
            <a:endParaRPr i="1"/>
          </a:p>
          <a:p>
            <a:pPr marL="0" indent="0" algn="ctr" defTabSz="442714">
              <a:spcBef>
                <a:spcPts val="0"/>
              </a:spcBef>
              <a:buSzTx/>
              <a:buNone/>
              <a:defRPr sz="3492"/>
            </a:pPr>
            <a:r>
              <a:rPr i="1"/>
              <a:t>Ainsi nous ne serons plus des enfants, ballotés et entraînés à tout vent de doctrine, … nous croîtrons à tous égards par celui qui est le chef, le Christ.</a:t>
            </a:r>
            <a:endParaRPr i="1"/>
          </a:p>
          <a:p>
            <a:pPr marL="0" indent="0" algn="ctr" defTabSz="442714">
              <a:spcBef>
                <a:spcPts val="0"/>
              </a:spcBef>
              <a:buSzTx/>
              <a:buNone/>
              <a:defRPr sz="3492"/>
            </a:pPr>
            <a:r>
              <a:rPr i="1"/>
              <a:t> </a:t>
            </a:r>
            <a:r>
              <a:t>(Ephésiens 4. 13-15)</a:t>
            </a:r>
          </a:p>
        </p:txBody>
      </p:sp>
      <p:sp>
        <p:nvSpPr>
          <p:cNvPr id="441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/>
            </a:pPr>
            <a:r>
              <a:t>Le savoir</a:t>
            </a:r>
          </a:p>
          <a:p>
            <a:pPr algn="r" defTabSz="338835">
              <a:defRPr sz="2204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 u="sng"/>
            </a:pPr>
            <a:r>
              <a:t>Le savoir être</a:t>
            </a:r>
          </a:p>
        </p:txBody>
      </p:sp>
      <p:sp>
        <p:nvSpPr>
          <p:cNvPr id="442" name="Vrac…"/>
          <p:cNvSpPr txBox="1"/>
          <p:nvPr/>
        </p:nvSpPr>
        <p:spPr>
          <a:xfrm>
            <a:off x="146753" y="62296"/>
            <a:ext cx="2321032" cy="151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l" defTabSz="373887">
              <a:defRPr sz="2432"/>
            </a:pPr>
            <a:r>
              <a:t>Vrac</a:t>
            </a:r>
          </a:p>
          <a:p>
            <a:pPr algn="l" defTabSz="373887">
              <a:defRPr sz="2432"/>
            </a:pPr>
            <a:r>
              <a:t>Tri</a:t>
            </a:r>
          </a:p>
          <a:p>
            <a:pPr algn="l" defTabSz="373887">
              <a:defRPr sz="2432"/>
            </a:pPr>
            <a:r>
              <a:t>Compréhension</a:t>
            </a:r>
          </a:p>
          <a:p>
            <a:pPr algn="l" defTabSz="373887">
              <a:defRPr sz="2432"/>
            </a:pPr>
            <a:r>
              <a:t>Bon sens</a:t>
            </a:r>
          </a:p>
        </p:txBody>
      </p:sp>
      <p:sp>
        <p:nvSpPr>
          <p:cNvPr id="443" name="du savoir être"/>
          <p:cNvSpPr txBox="1"/>
          <p:nvPr/>
        </p:nvSpPr>
        <p:spPr>
          <a:xfrm>
            <a:off x="5816836" y="1923321"/>
            <a:ext cx="1863627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700"/>
            </a:lvl1pPr>
          </a:lstStyle>
          <a:p>
            <a:pPr/>
            <a:r>
              <a:t>du savoir être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L’estime de soi"/>
          <p:cNvSpPr txBox="1"/>
          <p:nvPr>
            <p:ph type="title"/>
          </p:nvPr>
        </p:nvSpPr>
        <p:spPr>
          <a:xfrm>
            <a:off x="1905000" y="744140"/>
            <a:ext cx="6721731" cy="1905001"/>
          </a:xfrm>
          <a:prstGeom prst="rect">
            <a:avLst/>
          </a:prstGeom>
        </p:spPr>
        <p:txBody>
          <a:bodyPr/>
          <a:lstStyle/>
          <a:p>
            <a:pPr/>
            <a:r>
              <a:t>L’estime de soi</a:t>
            </a:r>
          </a:p>
        </p:txBody>
      </p:sp>
      <p:sp>
        <p:nvSpPr>
          <p:cNvPr id="446" name="Je dis à chacun de vous : n’ayez pas une trop haute opinion [de vous-mêmes], mais ayez du bon sens, selon la mesure de foi que Dieu a donnée à chacun.…"/>
          <p:cNvSpPr txBox="1"/>
          <p:nvPr>
            <p:ph type="body" sz="half" idx="1"/>
          </p:nvPr>
        </p:nvSpPr>
        <p:spPr>
          <a:xfrm>
            <a:off x="1301308" y="3058532"/>
            <a:ext cx="7557384" cy="3855745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</p:spPr>
        <p:txBody>
          <a:bodyPr>
            <a:normAutofit fontScale="100000" lnSpcReduction="0"/>
          </a:bodyPr>
          <a:lstStyle/>
          <a:p>
            <a:pPr marL="0" indent="0" algn="ctr">
              <a:spcBef>
                <a:spcPts val="0"/>
              </a:spcBef>
              <a:buSzTx/>
              <a:buNone/>
              <a:defRPr i="1" sz="3600"/>
            </a:pPr>
            <a:r>
              <a:t>Je dis à chacun de vous : n’ayez pas une trop haute opinion [de vous-mêmes], mais ayez </a:t>
            </a:r>
            <a:r>
              <a:rPr u="sng"/>
              <a:t>du bon sens</a:t>
            </a:r>
            <a:r>
              <a:t>, selon la mesure de foi que Dieu a donnée à chacun.</a:t>
            </a:r>
          </a:p>
          <a:p>
            <a:pPr marL="0" indent="0" algn="r">
              <a:spcBef>
                <a:spcPts val="0"/>
              </a:spcBef>
              <a:buSzTx/>
              <a:buNone/>
              <a:defRPr sz="3600"/>
            </a:pPr>
            <a:r>
              <a:rPr i="1"/>
              <a:t> </a:t>
            </a:r>
            <a:r>
              <a:t>(Romains 12. 3)</a:t>
            </a:r>
          </a:p>
        </p:txBody>
      </p:sp>
      <p:sp>
        <p:nvSpPr>
          <p:cNvPr id="447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/>
            </a:pPr>
            <a:r>
              <a:t>Le savoir</a:t>
            </a:r>
          </a:p>
          <a:p>
            <a:pPr algn="r" defTabSz="338835">
              <a:defRPr sz="2204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 u="sng"/>
            </a:pPr>
            <a:r>
              <a:t>Le savoir être</a:t>
            </a:r>
          </a:p>
        </p:txBody>
      </p:sp>
      <p:sp>
        <p:nvSpPr>
          <p:cNvPr id="448" name="Vrac…"/>
          <p:cNvSpPr txBox="1"/>
          <p:nvPr/>
        </p:nvSpPr>
        <p:spPr>
          <a:xfrm>
            <a:off x="146753" y="62296"/>
            <a:ext cx="2321032" cy="151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l" defTabSz="373887">
              <a:defRPr sz="2432"/>
            </a:pPr>
            <a:r>
              <a:t>Vrac</a:t>
            </a:r>
          </a:p>
          <a:p>
            <a:pPr algn="l" defTabSz="373887">
              <a:defRPr sz="2432"/>
            </a:pPr>
            <a:r>
              <a:t>Tri</a:t>
            </a:r>
          </a:p>
          <a:p>
            <a:pPr algn="l" defTabSz="373887">
              <a:defRPr sz="2432"/>
            </a:pPr>
            <a:r>
              <a:t>Compréhension</a:t>
            </a:r>
          </a:p>
          <a:p>
            <a:pPr algn="l" defTabSz="373887">
              <a:defRPr sz="2432"/>
            </a:pPr>
            <a:r>
              <a:t>Bon sens</a:t>
            </a:r>
          </a:p>
        </p:txBody>
      </p:sp>
      <p:sp>
        <p:nvSpPr>
          <p:cNvPr id="449" name="dans le savoir être"/>
          <p:cNvSpPr txBox="1"/>
          <p:nvPr/>
        </p:nvSpPr>
        <p:spPr>
          <a:xfrm>
            <a:off x="5945301" y="1982563"/>
            <a:ext cx="245583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700"/>
            </a:lvl1pPr>
          </a:lstStyle>
          <a:p>
            <a:pPr/>
            <a:r>
              <a:t>dans le savoir être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En pratique"/>
          <p:cNvSpPr txBox="1"/>
          <p:nvPr>
            <p:ph type="title"/>
          </p:nvPr>
        </p:nvSpPr>
        <p:spPr>
          <a:xfrm>
            <a:off x="1940459" y="482600"/>
            <a:ext cx="4658169" cy="2102870"/>
          </a:xfrm>
          <a:prstGeom prst="rect">
            <a:avLst/>
          </a:prstGeom>
        </p:spPr>
        <p:txBody>
          <a:bodyPr/>
          <a:lstStyle>
            <a:lvl1pPr>
              <a:lnSpc>
                <a:spcPts val="5800"/>
              </a:lnSpc>
            </a:lvl1pPr>
          </a:lstStyle>
          <a:p>
            <a:pPr/>
            <a:r>
              <a:t>En pratique</a:t>
            </a:r>
          </a:p>
        </p:txBody>
      </p:sp>
      <p:sp>
        <p:nvSpPr>
          <p:cNvPr id="452" name="Mon fils, si tu acceptes mes paroles,…"/>
          <p:cNvSpPr txBox="1"/>
          <p:nvPr>
            <p:ph type="body" sz="half" idx="1"/>
          </p:nvPr>
        </p:nvSpPr>
        <p:spPr>
          <a:xfrm>
            <a:off x="1511380" y="2634939"/>
            <a:ext cx="7137240" cy="416855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283463">
              <a:spcBef>
                <a:spcPts val="0"/>
              </a:spcBef>
              <a:buSzTx/>
              <a:buNone/>
              <a:tabLst>
                <a:tab pos="215900" algn="l"/>
                <a:tab pos="431800" algn="l"/>
                <a:tab pos="660400" algn="l"/>
                <a:tab pos="876300" algn="l"/>
                <a:tab pos="1092200" algn="l"/>
                <a:tab pos="1320800" algn="l"/>
                <a:tab pos="1536700" algn="l"/>
                <a:tab pos="1752600" algn="l"/>
                <a:tab pos="1981200" algn="l"/>
                <a:tab pos="2197100" algn="l"/>
                <a:tab pos="2413000" algn="l"/>
                <a:tab pos="2641600" algn="l"/>
              </a:tabLst>
              <a:defRPr i="1" sz="2356">
                <a:uFill>
                  <a:solidFill>
                    <a:srgbClr val="FFFFFF"/>
                  </a:solidFill>
                </a:uFill>
              </a:defRPr>
            </a:pPr>
            <a:r>
              <a:t>Mon fils, si tu acceptes </a:t>
            </a:r>
            <a:r>
              <a:rPr u="sng"/>
              <a:t>mes paroles</a:t>
            </a:r>
            <a:r>
              <a:t>,</a:t>
            </a:r>
          </a:p>
          <a:p>
            <a:pPr marL="0" indent="0" defTabSz="283463">
              <a:spcBef>
                <a:spcPts val="0"/>
              </a:spcBef>
              <a:buSzTx/>
              <a:buNone/>
              <a:tabLst>
                <a:tab pos="215900" algn="l"/>
                <a:tab pos="431800" algn="l"/>
                <a:tab pos="660400" algn="l"/>
                <a:tab pos="876300" algn="l"/>
                <a:tab pos="1092200" algn="l"/>
                <a:tab pos="1320800" algn="l"/>
                <a:tab pos="1536700" algn="l"/>
                <a:tab pos="1752600" algn="l"/>
                <a:tab pos="1981200" algn="l"/>
                <a:tab pos="2197100" algn="l"/>
                <a:tab pos="2413000" algn="l"/>
                <a:tab pos="2641600" algn="l"/>
              </a:tabLst>
              <a:defRPr i="1" sz="2356">
                <a:uFill>
                  <a:solidFill>
                    <a:srgbClr val="FFFFFF"/>
                  </a:solidFill>
                </a:uFill>
              </a:defRPr>
            </a:pPr>
            <a:r>
              <a:t>si tu conserves mes préceptes au fond de toi-même,</a:t>
            </a:r>
          </a:p>
          <a:p>
            <a:pPr marL="0" indent="0" defTabSz="283463">
              <a:spcBef>
                <a:spcPts val="0"/>
              </a:spcBef>
              <a:buSzTx/>
              <a:buNone/>
              <a:tabLst>
                <a:tab pos="215900" algn="l"/>
                <a:tab pos="431800" algn="l"/>
                <a:tab pos="660400" algn="l"/>
                <a:tab pos="876300" algn="l"/>
                <a:tab pos="1092200" algn="l"/>
                <a:tab pos="1320800" algn="l"/>
                <a:tab pos="1536700" algn="l"/>
                <a:tab pos="1752600" algn="l"/>
                <a:tab pos="1981200" algn="l"/>
                <a:tab pos="2197100" algn="l"/>
                <a:tab pos="2413000" algn="l"/>
                <a:tab pos="2641600" algn="l"/>
              </a:tabLst>
              <a:defRPr i="1" sz="2356">
                <a:uFill>
                  <a:solidFill>
                    <a:srgbClr val="FFFFFF"/>
                  </a:solidFill>
                </a:uFill>
              </a:defRPr>
            </a:pPr>
            <a:r>
              <a:t>Si tu prêtes une oreille attentive à </a:t>
            </a:r>
            <a:r>
              <a:rPr u="sng"/>
              <a:t>la sagesse</a:t>
            </a:r>
            <a:r>
              <a:t>,</a:t>
            </a:r>
          </a:p>
          <a:p>
            <a:pPr marL="0" indent="0" defTabSz="283463">
              <a:spcBef>
                <a:spcPts val="0"/>
              </a:spcBef>
              <a:buSzTx/>
              <a:buNone/>
              <a:tabLst>
                <a:tab pos="215900" algn="l"/>
                <a:tab pos="431800" algn="l"/>
                <a:tab pos="660400" algn="l"/>
                <a:tab pos="876300" algn="l"/>
                <a:tab pos="1092200" algn="l"/>
                <a:tab pos="1320800" algn="l"/>
                <a:tab pos="1536700" algn="l"/>
                <a:tab pos="1752600" algn="l"/>
                <a:tab pos="1981200" algn="l"/>
                <a:tab pos="2197100" algn="l"/>
                <a:tab pos="2413000" algn="l"/>
                <a:tab pos="2641600" algn="l"/>
              </a:tabLst>
              <a:defRPr i="1" sz="2356">
                <a:uFill>
                  <a:solidFill>
                    <a:srgbClr val="FFFFFF"/>
                  </a:solidFill>
                </a:uFill>
              </a:defRPr>
            </a:pPr>
            <a:r>
              <a:t>en inclinant ton cœur vers </a:t>
            </a:r>
            <a:r>
              <a:rPr u="sng"/>
              <a:t>l’intelligence</a:t>
            </a:r>
            <a:r>
              <a:t>,</a:t>
            </a:r>
          </a:p>
          <a:p>
            <a:pPr marL="0" indent="0" defTabSz="283463">
              <a:spcBef>
                <a:spcPts val="0"/>
              </a:spcBef>
              <a:buSzTx/>
              <a:buNone/>
              <a:tabLst>
                <a:tab pos="215900" algn="l"/>
                <a:tab pos="431800" algn="l"/>
                <a:tab pos="660400" algn="l"/>
                <a:tab pos="876300" algn="l"/>
                <a:tab pos="1092200" algn="l"/>
                <a:tab pos="1320800" algn="l"/>
                <a:tab pos="1536700" algn="l"/>
                <a:tab pos="1752600" algn="l"/>
                <a:tab pos="1981200" algn="l"/>
                <a:tab pos="2197100" algn="l"/>
                <a:tab pos="2413000" algn="l"/>
                <a:tab pos="2641600" algn="l"/>
              </a:tabLst>
              <a:defRPr i="1" sz="2356">
                <a:uFill>
                  <a:solidFill>
                    <a:srgbClr val="FFFFFF"/>
                  </a:solidFill>
                </a:uFill>
              </a:defRPr>
            </a:pPr>
            <a:r>
              <a:t>oui, si tu fais appel au discernement,</a:t>
            </a:r>
          </a:p>
          <a:p>
            <a:pPr marL="0" indent="0" defTabSz="283463">
              <a:spcBef>
                <a:spcPts val="0"/>
              </a:spcBef>
              <a:buSzTx/>
              <a:buNone/>
              <a:tabLst>
                <a:tab pos="215900" algn="l"/>
                <a:tab pos="431800" algn="l"/>
                <a:tab pos="660400" algn="l"/>
                <a:tab pos="876300" algn="l"/>
                <a:tab pos="1092200" algn="l"/>
                <a:tab pos="1320800" algn="l"/>
                <a:tab pos="1536700" algn="l"/>
                <a:tab pos="1752600" algn="l"/>
                <a:tab pos="1981200" algn="l"/>
                <a:tab pos="2197100" algn="l"/>
                <a:tab pos="2413000" algn="l"/>
                <a:tab pos="2641600" algn="l"/>
              </a:tabLst>
              <a:defRPr i="1" sz="2356">
                <a:uFill>
                  <a:solidFill>
                    <a:srgbClr val="FFFFFF"/>
                  </a:solidFill>
                </a:uFill>
              </a:defRPr>
            </a:pPr>
            <a:r>
              <a:t>si tu recherches l’intelligence,</a:t>
            </a:r>
          </a:p>
          <a:p>
            <a:pPr marL="0" indent="0" defTabSz="283463">
              <a:spcBef>
                <a:spcPts val="0"/>
              </a:spcBef>
              <a:buSzTx/>
              <a:buNone/>
              <a:tabLst>
                <a:tab pos="215900" algn="l"/>
                <a:tab pos="431800" algn="l"/>
                <a:tab pos="660400" algn="l"/>
                <a:tab pos="876300" algn="l"/>
                <a:tab pos="1092200" algn="l"/>
                <a:tab pos="1320800" algn="l"/>
                <a:tab pos="1536700" algn="l"/>
                <a:tab pos="1752600" algn="l"/>
                <a:tab pos="1981200" algn="l"/>
                <a:tab pos="2197100" algn="l"/>
                <a:tab pos="2413000" algn="l"/>
                <a:tab pos="2641600" algn="l"/>
              </a:tabLst>
              <a:defRPr i="1" sz="2356">
                <a:uFill>
                  <a:solidFill>
                    <a:srgbClr val="FFFFFF"/>
                  </a:solidFill>
                </a:uFill>
              </a:defRPr>
            </a:pPr>
            <a:r>
              <a:t>si tu la recherches comme de l’argent,</a:t>
            </a:r>
          </a:p>
          <a:p>
            <a:pPr marL="0" indent="0" defTabSz="283463">
              <a:spcBef>
                <a:spcPts val="0"/>
              </a:spcBef>
              <a:buSzTx/>
              <a:buNone/>
              <a:tabLst>
                <a:tab pos="215900" algn="l"/>
                <a:tab pos="431800" algn="l"/>
                <a:tab pos="660400" algn="l"/>
                <a:tab pos="876300" algn="l"/>
                <a:tab pos="1092200" algn="l"/>
                <a:tab pos="1320800" algn="l"/>
                <a:tab pos="1536700" algn="l"/>
                <a:tab pos="1752600" algn="l"/>
                <a:tab pos="1981200" algn="l"/>
                <a:tab pos="2197100" algn="l"/>
                <a:tab pos="2413000" algn="l"/>
                <a:tab pos="2641600" algn="l"/>
              </a:tabLst>
              <a:defRPr i="1" sz="2356">
                <a:uFill>
                  <a:solidFill>
                    <a:srgbClr val="FFFFFF"/>
                  </a:solidFill>
                </a:uFill>
              </a:defRPr>
            </a:pPr>
            <a:r>
              <a:t>si tu creuses pour la trouver comme pour découvrir des trésors,</a:t>
            </a:r>
          </a:p>
          <a:p>
            <a:pPr marL="0" indent="0" defTabSz="283463">
              <a:spcBef>
                <a:spcPts val="0"/>
              </a:spcBef>
              <a:buSzTx/>
              <a:buNone/>
              <a:tabLst>
                <a:tab pos="215900" algn="l"/>
                <a:tab pos="431800" algn="l"/>
                <a:tab pos="660400" algn="l"/>
                <a:tab pos="876300" algn="l"/>
                <a:tab pos="1092200" algn="l"/>
                <a:tab pos="1320800" algn="l"/>
                <a:tab pos="1536700" algn="l"/>
                <a:tab pos="1752600" algn="l"/>
                <a:tab pos="1981200" algn="l"/>
                <a:tab pos="2197100" algn="l"/>
                <a:tab pos="2413000" algn="l"/>
                <a:tab pos="2641600" algn="l"/>
              </a:tabLst>
              <a:defRPr i="1" sz="2356">
                <a:uFill>
                  <a:solidFill>
                    <a:srgbClr val="FFFFFF"/>
                  </a:solidFill>
                </a:uFill>
              </a:defRPr>
            </a:pPr>
            <a:r>
              <a:t>alors tu comprendras ce qu’est révérer l’Eternel,</a:t>
            </a:r>
          </a:p>
          <a:p>
            <a:pPr marL="0" indent="0" defTabSz="283463">
              <a:spcBef>
                <a:spcPts val="0"/>
              </a:spcBef>
              <a:buSzTx/>
              <a:buNone/>
              <a:tabLst>
                <a:tab pos="215900" algn="l"/>
                <a:tab pos="431800" algn="l"/>
                <a:tab pos="660400" algn="l"/>
                <a:tab pos="876300" algn="l"/>
                <a:tab pos="1092200" algn="l"/>
                <a:tab pos="1320800" algn="l"/>
                <a:tab pos="1536700" algn="l"/>
                <a:tab pos="1752600" algn="l"/>
                <a:tab pos="1981200" algn="l"/>
                <a:tab pos="2197100" algn="l"/>
                <a:tab pos="2413000" algn="l"/>
                <a:tab pos="2641600" algn="l"/>
              </a:tabLst>
              <a:defRPr i="1" sz="2356">
                <a:uFill>
                  <a:solidFill>
                    <a:srgbClr val="FFFFFF"/>
                  </a:solidFill>
                </a:uFill>
              </a:defRPr>
            </a:pPr>
            <a:r>
              <a:t>et tu apprendras à connaître Dieu.</a:t>
            </a:r>
          </a:p>
          <a:p>
            <a:pPr marL="0" indent="0" algn="r" defTabSz="283463">
              <a:spcBef>
                <a:spcPts val="600"/>
              </a:spcBef>
              <a:buSzTx/>
              <a:buNone/>
              <a:tabLst>
                <a:tab pos="215900" algn="l"/>
                <a:tab pos="431800" algn="l"/>
                <a:tab pos="660400" algn="l"/>
                <a:tab pos="876300" algn="l"/>
                <a:tab pos="1092200" algn="l"/>
                <a:tab pos="1320800" algn="l"/>
                <a:tab pos="1536700" algn="l"/>
                <a:tab pos="1752600" algn="l"/>
                <a:tab pos="1981200" algn="l"/>
                <a:tab pos="2197100" algn="l"/>
                <a:tab pos="2413000" algn="l"/>
                <a:tab pos="2641600" algn="l"/>
              </a:tabLst>
              <a:defRPr i="1" sz="2356">
                <a:uFill>
                  <a:solidFill>
                    <a:srgbClr val="FFFFFF"/>
                  </a:solidFill>
                </a:uFill>
              </a:defRPr>
            </a:pPr>
            <a:r>
              <a:rPr i="0"/>
              <a:t> (Proverbes 2.1-5)</a:t>
            </a:r>
          </a:p>
        </p:txBody>
      </p:sp>
      <p:sp>
        <p:nvSpPr>
          <p:cNvPr id="453" name="Être sensible à la connaissance…"/>
          <p:cNvSpPr txBox="1"/>
          <p:nvPr/>
        </p:nvSpPr>
        <p:spPr>
          <a:xfrm>
            <a:off x="6839844" y="176358"/>
            <a:ext cx="3179243" cy="1154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765" tIns="29765" rIns="29765" bIns="29765" anchor="ctr">
            <a:normAutofit fontScale="100000" lnSpcReduction="0"/>
          </a:bodyPr>
          <a:lstStyle/>
          <a:p>
            <a:pPr algn="r" defTabSz="292100">
              <a:defRPr sz="2048"/>
            </a:pPr>
            <a:r>
              <a:t>Être sensible à la </a:t>
            </a:r>
            <a:r>
              <a:rPr i="1"/>
              <a:t>connaissance</a:t>
            </a:r>
            <a:endParaRPr i="1"/>
          </a:p>
          <a:p>
            <a:pPr algn="r" defTabSz="292100">
              <a:defRPr sz="2048"/>
            </a:pPr>
            <a:r>
              <a:t>L’</a:t>
            </a:r>
            <a:r>
              <a:rPr i="1"/>
              <a:t>acquérir</a:t>
            </a:r>
            <a:r>
              <a:t> par la pratique</a:t>
            </a:r>
          </a:p>
          <a:p>
            <a:pPr algn="r" defTabSz="292100">
              <a:defRPr sz="2048"/>
            </a:pPr>
            <a:r>
              <a:rPr i="1"/>
              <a:t>Se construire</a:t>
            </a:r>
            <a:r>
              <a:t> dans la sagesse</a:t>
            </a:r>
          </a:p>
        </p:txBody>
      </p:sp>
      <p:sp>
        <p:nvSpPr>
          <p:cNvPr id="454" name="alors tu comprendras ce qu’est révérer l’Eternel,…"/>
          <p:cNvSpPr/>
          <p:nvPr/>
        </p:nvSpPr>
        <p:spPr>
          <a:xfrm>
            <a:off x="7810506" y="2878790"/>
            <a:ext cx="2137173" cy="3174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213" y="0"/>
                </a:moveTo>
                <a:cubicBezTo>
                  <a:pt x="5766" y="0"/>
                  <a:pt x="5403" y="244"/>
                  <a:pt x="5403" y="545"/>
                </a:cubicBezTo>
                <a:lnTo>
                  <a:pt x="5403" y="18883"/>
                </a:lnTo>
                <a:lnTo>
                  <a:pt x="0" y="19974"/>
                </a:lnTo>
                <a:lnTo>
                  <a:pt x="5407" y="21065"/>
                </a:lnTo>
                <a:cubicBezTo>
                  <a:pt x="5416" y="21361"/>
                  <a:pt x="5772" y="21600"/>
                  <a:pt x="6213" y="21600"/>
                </a:cubicBezTo>
                <a:lnTo>
                  <a:pt x="20790" y="21600"/>
                </a:lnTo>
                <a:cubicBezTo>
                  <a:pt x="21237" y="21600"/>
                  <a:pt x="21600" y="21356"/>
                  <a:pt x="21600" y="21055"/>
                </a:cubicBezTo>
                <a:lnTo>
                  <a:pt x="21600" y="545"/>
                </a:lnTo>
                <a:cubicBezTo>
                  <a:pt x="21600" y="244"/>
                  <a:pt x="21237" y="0"/>
                  <a:pt x="20790" y="0"/>
                </a:cubicBezTo>
                <a:lnTo>
                  <a:pt x="6213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1" sz="2200">
                <a:uFill>
                  <a:solidFill>
                    <a:srgbClr val="FFFFFF"/>
                  </a:solidFill>
                </a:uFill>
              </a:defRPr>
            </a:pPr>
            <a:r>
              <a:t>alors tu comprendras ce qu’est révérer l’Eternel,</a:t>
            </a:r>
          </a:p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i="1" sz="2200">
                <a:uFill>
                  <a:solidFill>
                    <a:srgbClr val="FFFFFF"/>
                  </a:solidFill>
                </a:uFill>
              </a:defRPr>
            </a:pPr>
            <a:r>
              <a:t>et tu apprendras à connaître Dieu.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door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Objectifs"/>
          <p:cNvSpPr txBox="1"/>
          <p:nvPr>
            <p:ph type="title"/>
          </p:nvPr>
        </p:nvSpPr>
        <p:spPr>
          <a:xfrm>
            <a:off x="2776608" y="520700"/>
            <a:ext cx="4335860" cy="1905000"/>
          </a:xfrm>
          <a:prstGeom prst="rect">
            <a:avLst/>
          </a:prstGeom>
        </p:spPr>
        <p:txBody>
          <a:bodyPr/>
          <a:lstStyle/>
          <a:p>
            <a:pPr/>
            <a:r>
              <a:t>Objectifs</a:t>
            </a:r>
          </a:p>
        </p:txBody>
      </p:sp>
      <p:sp>
        <p:nvSpPr>
          <p:cNvPr id="314" name="Être sensible à la connaissance à laquelle Dieu nous appelle…"/>
          <p:cNvSpPr txBox="1"/>
          <p:nvPr>
            <p:ph type="body" sz="half" idx="1"/>
          </p:nvPr>
        </p:nvSpPr>
        <p:spPr>
          <a:xfrm>
            <a:off x="1266511" y="2516416"/>
            <a:ext cx="7626978" cy="383744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600926" indent="-346926">
              <a:spcBef>
                <a:spcPts val="0"/>
              </a:spcBef>
              <a:defRPr sz="3200"/>
            </a:pPr>
            <a:r>
              <a:t>Être sensible à la </a:t>
            </a:r>
            <a:r>
              <a:rPr i="1"/>
              <a:t>connaissance</a:t>
            </a:r>
            <a:r>
              <a:t> à laquelle Dieu nous appelle</a:t>
            </a:r>
          </a:p>
          <a:p>
            <a:pPr marL="600926" indent="-346926">
              <a:spcBef>
                <a:spcPts val="0"/>
              </a:spcBef>
              <a:defRPr sz="3200"/>
            </a:pPr>
            <a:r>
              <a:t>Savoir acquérir la connaissance par </a:t>
            </a:r>
            <a:r>
              <a:rPr i="1"/>
              <a:t>la pratique</a:t>
            </a:r>
          </a:p>
          <a:p>
            <a:pPr marL="600926" indent="-346926">
              <a:spcBef>
                <a:spcPts val="0"/>
              </a:spcBef>
              <a:defRPr sz="3200"/>
            </a:pPr>
            <a:r>
              <a:rPr i="1"/>
              <a:t>Se construire</a:t>
            </a:r>
            <a:r>
              <a:t> dans la sagesse en action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Le savoir…"/>
          <p:cNvSpPr txBox="1"/>
          <p:nvPr>
            <p:ph type="body" idx="1"/>
          </p:nvPr>
        </p:nvSpPr>
        <p:spPr>
          <a:xfrm>
            <a:off x="1775519" y="1434735"/>
            <a:ext cx="6608962" cy="57277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84200">
              <a:spcBef>
                <a:spcPts val="0"/>
              </a:spcBef>
              <a:buSzTx/>
              <a:buNone/>
              <a:defRPr sz="3800"/>
            </a:pPr>
            <a:r>
              <a:t>Le savoir</a:t>
            </a:r>
          </a:p>
          <a:p>
            <a:pPr marL="0" indent="0" algn="ctr" defTabSz="584200">
              <a:spcBef>
                <a:spcPts val="0"/>
              </a:spcBef>
              <a:buSzTx/>
              <a:buNone/>
              <a:defRPr sz="3800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marL="0" indent="0" algn="ctr" defTabSz="584200">
              <a:spcBef>
                <a:spcPts val="0"/>
              </a:spcBef>
              <a:buSzTx/>
              <a:buNone/>
              <a:defRPr sz="3800"/>
            </a:pPr>
            <a:r>
              <a:t>Le savoir être</a:t>
            </a:r>
          </a:p>
        </p:txBody>
      </p:sp>
      <p:sp>
        <p:nvSpPr>
          <p:cNvPr id="317" name="Plan"/>
          <p:cNvSpPr txBox="1"/>
          <p:nvPr/>
        </p:nvSpPr>
        <p:spPr>
          <a:xfrm>
            <a:off x="2305050" y="-63500"/>
            <a:ext cx="55499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 defTabSz="584200">
              <a:defRPr sz="8000"/>
            </a:lvl1pPr>
          </a:lstStyle>
          <a:p>
            <a:pPr/>
            <a:r>
              <a:t>Plan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elui qui ne vit pas : Saül"/>
          <p:cNvSpPr/>
          <p:nvPr/>
        </p:nvSpPr>
        <p:spPr>
          <a:xfrm>
            <a:off x="1912266" y="2020958"/>
            <a:ext cx="6827883" cy="447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43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Celui qui ne vit pas : Saül</a:t>
            </a:r>
          </a:p>
        </p:txBody>
      </p:sp>
      <p:sp>
        <p:nvSpPr>
          <p:cNvPr id="320" name="Savoir"/>
          <p:cNvSpPr txBox="1"/>
          <p:nvPr/>
        </p:nvSpPr>
        <p:spPr>
          <a:xfrm>
            <a:off x="4774352" y="1307996"/>
            <a:ext cx="1103711" cy="55880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Savoir</a:t>
            </a:r>
          </a:p>
        </p:txBody>
      </p:sp>
      <p:sp>
        <p:nvSpPr>
          <p:cNvPr id="321" name="Savoir faire"/>
          <p:cNvSpPr txBox="1"/>
          <p:nvPr/>
        </p:nvSpPr>
        <p:spPr>
          <a:xfrm>
            <a:off x="7805292" y="6651836"/>
            <a:ext cx="1928218" cy="55880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Savoir faire</a:t>
            </a:r>
          </a:p>
        </p:txBody>
      </p:sp>
      <p:sp>
        <p:nvSpPr>
          <p:cNvPr id="322" name="Savoir être"/>
          <p:cNvSpPr txBox="1"/>
          <p:nvPr/>
        </p:nvSpPr>
        <p:spPr>
          <a:xfrm>
            <a:off x="142005" y="6255532"/>
            <a:ext cx="1894087" cy="55880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Savoir être</a:t>
            </a:r>
          </a:p>
        </p:txBody>
      </p:sp>
      <p:grpSp>
        <p:nvGrpSpPr>
          <p:cNvPr id="326" name="Grouper"/>
          <p:cNvGrpSpPr/>
          <p:nvPr/>
        </p:nvGrpSpPr>
        <p:grpSpPr>
          <a:xfrm>
            <a:off x="2055956" y="2483991"/>
            <a:ext cx="6444233" cy="3846861"/>
            <a:chOff x="-93166" y="0"/>
            <a:chExt cx="6444232" cy="3846859"/>
          </a:xfrm>
        </p:grpSpPr>
        <p:sp>
          <p:nvSpPr>
            <p:cNvPr id="323" name="« Inculte »"/>
            <p:cNvSpPr txBox="1"/>
            <p:nvPr/>
          </p:nvSpPr>
          <p:spPr>
            <a:xfrm>
              <a:off x="2255242" y="0"/>
              <a:ext cx="1843684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« Inculte »</a:t>
              </a:r>
            </a:p>
          </p:txBody>
        </p:sp>
        <p:sp>
          <p:nvSpPr>
            <p:cNvPr id="324" name="« Aléatoire »"/>
            <p:cNvSpPr txBox="1"/>
            <p:nvPr/>
          </p:nvSpPr>
          <p:spPr>
            <a:xfrm>
              <a:off x="4088084" y="3288059"/>
              <a:ext cx="2262982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« Aléatoire »</a:t>
              </a:r>
            </a:p>
          </p:txBody>
        </p:sp>
        <p:sp>
          <p:nvSpPr>
            <p:cNvPr id="325" name="« Timide »"/>
            <p:cNvSpPr txBox="1"/>
            <p:nvPr/>
          </p:nvSpPr>
          <p:spPr>
            <a:xfrm>
              <a:off x="-93167" y="3288059"/>
              <a:ext cx="1877418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« Timide »</a:t>
              </a:r>
            </a:p>
          </p:txBody>
        </p:sp>
      </p:grpSp>
      <p:grpSp>
        <p:nvGrpSpPr>
          <p:cNvPr id="330" name="Grouper"/>
          <p:cNvGrpSpPr/>
          <p:nvPr/>
        </p:nvGrpSpPr>
        <p:grpSpPr>
          <a:xfrm>
            <a:off x="192699" y="1319485"/>
            <a:ext cx="9825297" cy="4684820"/>
            <a:chOff x="0" y="0"/>
            <a:chExt cx="9825295" cy="4684819"/>
          </a:xfrm>
        </p:grpSpPr>
        <p:sp>
          <p:nvSpPr>
            <p:cNvPr id="327" name="Je n'ai pas supplié l'Éternel.…"/>
            <p:cNvSpPr txBox="1"/>
            <p:nvPr/>
          </p:nvSpPr>
          <p:spPr>
            <a:xfrm>
              <a:off x="7328108" y="3554519"/>
              <a:ext cx="2497188" cy="1130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1" sz="1800"/>
              </a:pPr>
              <a:r>
                <a:t>Je n'ai pas supplié l'Éternel. </a:t>
              </a:r>
            </a:p>
            <a:p>
              <a:pPr>
                <a:defRPr i="1" sz="1800"/>
              </a:pPr>
              <a:r>
                <a:t>Je me suis fait violence </a:t>
              </a:r>
            </a:p>
            <a:p>
              <a:pPr>
                <a:defRPr i="1" sz="1800"/>
              </a:pPr>
              <a:r>
                <a:t>et j'ai offert l'holocauste.</a:t>
              </a:r>
            </a:p>
            <a:p>
              <a:pPr>
                <a:defRPr sz="1800"/>
              </a:pPr>
              <a:r>
                <a:t>(1Sam 13.12)</a:t>
              </a:r>
            </a:p>
          </p:txBody>
        </p:sp>
        <p:sp>
          <p:nvSpPr>
            <p:cNvPr id="328" name="Ne suis-je pas Benjaminite,…"/>
            <p:cNvSpPr txBox="1"/>
            <p:nvPr/>
          </p:nvSpPr>
          <p:spPr>
            <a:xfrm>
              <a:off x="5383204" y="-1"/>
              <a:ext cx="4118820" cy="1384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1" sz="1800"/>
              </a:pPr>
              <a:r>
                <a:t>Ne suis-je pas Benjaminite, </a:t>
              </a:r>
            </a:p>
            <a:p>
              <a:pPr>
                <a:defRPr i="1" sz="1800"/>
              </a:pPr>
              <a:r>
                <a:t>de la plus petite des tribus d'Israël ? </a:t>
              </a:r>
            </a:p>
            <a:p>
              <a:pPr>
                <a:defRPr i="1" sz="1800"/>
              </a:pPr>
              <a:r>
                <a:t>Ma famille n'est-elle pas la moindre </a:t>
              </a:r>
            </a:p>
            <a:p>
              <a:pPr>
                <a:defRPr i="1" sz="1800"/>
              </a:pPr>
              <a:r>
                <a:t>de toutes les familles de la tribu de Benjamin ?</a:t>
              </a:r>
            </a:p>
            <a:p>
              <a:pPr>
                <a:defRPr sz="1800"/>
              </a:pPr>
              <a:r>
                <a:t>(1Sam 9.21)</a:t>
              </a:r>
            </a:p>
          </p:txBody>
        </p:sp>
        <p:sp>
          <p:nvSpPr>
            <p:cNvPr id="329" name="Voici, Saül s'est caché parmi les bagages…"/>
            <p:cNvSpPr txBox="1"/>
            <p:nvPr/>
          </p:nvSpPr>
          <p:spPr>
            <a:xfrm>
              <a:off x="0" y="3814869"/>
              <a:ext cx="3604022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1" sz="1800"/>
              </a:pPr>
              <a:r>
                <a:t>Voici, Saül s'est caché parmi les bagages </a:t>
              </a:r>
            </a:p>
            <a:p>
              <a:pPr>
                <a:defRPr i="1" sz="1800"/>
              </a:pPr>
              <a:r>
                <a:t>(1Sam 10.22)</a:t>
              </a:r>
            </a:p>
          </p:txBody>
        </p:sp>
      </p:grpSp>
      <p:sp>
        <p:nvSpPr>
          <p:cNvPr id="331" name="Quelques exemples"/>
          <p:cNvSpPr txBox="1"/>
          <p:nvPr/>
        </p:nvSpPr>
        <p:spPr>
          <a:xfrm>
            <a:off x="290084" y="268181"/>
            <a:ext cx="273784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Quelques exemples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0" grpId="1"/>
      <p:bldP build="whole" bldLvl="1" animBg="1" rev="0" advAuto="0" spid="32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elui qui se sent au-dessus, Salomon"/>
          <p:cNvSpPr/>
          <p:nvPr/>
        </p:nvSpPr>
        <p:spPr>
          <a:xfrm>
            <a:off x="1973474" y="1616138"/>
            <a:ext cx="6827883" cy="447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43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Celui qui se sent au-dessus, Salomon</a:t>
            </a:r>
          </a:p>
        </p:txBody>
      </p:sp>
      <p:grpSp>
        <p:nvGrpSpPr>
          <p:cNvPr id="337" name="Grouper"/>
          <p:cNvGrpSpPr/>
          <p:nvPr/>
        </p:nvGrpSpPr>
        <p:grpSpPr>
          <a:xfrm>
            <a:off x="2307578" y="1931066"/>
            <a:ext cx="6590191" cy="4024587"/>
            <a:chOff x="0" y="0"/>
            <a:chExt cx="6590190" cy="4024585"/>
          </a:xfrm>
        </p:grpSpPr>
        <p:sp>
          <p:nvSpPr>
            <p:cNvPr id="334" name="« Intellectuel »"/>
            <p:cNvSpPr txBox="1"/>
            <p:nvPr/>
          </p:nvSpPr>
          <p:spPr>
            <a:xfrm>
              <a:off x="1806562" y="0"/>
              <a:ext cx="2546550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« Intellectuel »</a:t>
              </a:r>
            </a:p>
          </p:txBody>
        </p:sp>
        <p:sp>
          <p:nvSpPr>
            <p:cNvPr id="335" name="« En difficulté »"/>
            <p:cNvSpPr txBox="1"/>
            <p:nvPr/>
          </p:nvSpPr>
          <p:spPr>
            <a:xfrm>
              <a:off x="3930929" y="3465785"/>
              <a:ext cx="2659262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« En difficulté »</a:t>
              </a:r>
            </a:p>
          </p:txBody>
        </p:sp>
        <p:sp>
          <p:nvSpPr>
            <p:cNvPr id="336" name="« Dominant »"/>
            <p:cNvSpPr txBox="1"/>
            <p:nvPr/>
          </p:nvSpPr>
          <p:spPr>
            <a:xfrm>
              <a:off x="0" y="3465785"/>
              <a:ext cx="2385219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« Dominant »</a:t>
              </a:r>
            </a:p>
          </p:txBody>
        </p:sp>
      </p:grpSp>
      <p:sp>
        <p:nvSpPr>
          <p:cNvPr id="338" name="Savoir"/>
          <p:cNvSpPr txBox="1"/>
          <p:nvPr/>
        </p:nvSpPr>
        <p:spPr>
          <a:xfrm>
            <a:off x="4835560" y="903176"/>
            <a:ext cx="1103711" cy="55880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Savoir</a:t>
            </a:r>
          </a:p>
        </p:txBody>
      </p:sp>
      <p:sp>
        <p:nvSpPr>
          <p:cNvPr id="339" name="Savoir faire"/>
          <p:cNvSpPr txBox="1"/>
          <p:nvPr/>
        </p:nvSpPr>
        <p:spPr>
          <a:xfrm>
            <a:off x="7866500" y="6247016"/>
            <a:ext cx="1928218" cy="55880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Savoir faire</a:t>
            </a:r>
          </a:p>
        </p:txBody>
      </p:sp>
      <p:sp>
        <p:nvSpPr>
          <p:cNvPr id="340" name="Savoir être"/>
          <p:cNvSpPr txBox="1"/>
          <p:nvPr/>
        </p:nvSpPr>
        <p:spPr>
          <a:xfrm>
            <a:off x="203213" y="5850712"/>
            <a:ext cx="1894086" cy="55880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Savoir être</a:t>
            </a:r>
          </a:p>
        </p:txBody>
      </p:sp>
      <p:grpSp>
        <p:nvGrpSpPr>
          <p:cNvPr id="344" name="Grouper"/>
          <p:cNvGrpSpPr/>
          <p:nvPr/>
        </p:nvGrpSpPr>
        <p:grpSpPr>
          <a:xfrm>
            <a:off x="680020" y="1582001"/>
            <a:ext cx="9505000" cy="3890484"/>
            <a:chOff x="0" y="0"/>
            <a:chExt cx="9504998" cy="3890482"/>
          </a:xfrm>
        </p:grpSpPr>
        <p:sp>
          <p:nvSpPr>
            <p:cNvPr id="341" name="Une femme entre elles toutes…"/>
            <p:cNvSpPr txBox="1"/>
            <p:nvPr/>
          </p:nvSpPr>
          <p:spPr>
            <a:xfrm>
              <a:off x="6796178" y="3014182"/>
              <a:ext cx="2708821" cy="876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1" sz="1800"/>
              </a:pPr>
              <a:r>
                <a:t>Une femme entre elles toutes </a:t>
              </a:r>
            </a:p>
            <a:p>
              <a:pPr>
                <a:defRPr i="1" sz="1800"/>
              </a:pPr>
              <a:r>
                <a:t>je ne l'ai pas trouvée</a:t>
              </a:r>
            </a:p>
            <a:p>
              <a:pPr>
                <a:defRPr sz="1800"/>
              </a:pPr>
              <a:r>
                <a:t>(Ecc 7.28)</a:t>
              </a:r>
            </a:p>
          </p:txBody>
        </p:sp>
        <p:sp>
          <p:nvSpPr>
            <p:cNvPr id="342" name="Qui craint Dieu sort de tout.…"/>
            <p:cNvSpPr txBox="1"/>
            <p:nvPr/>
          </p:nvSpPr>
          <p:spPr>
            <a:xfrm>
              <a:off x="5512794" y="-1"/>
              <a:ext cx="2527996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1" sz="1800"/>
              </a:pPr>
              <a:r>
                <a:t>Qui craint Dieu sort de tout.</a:t>
              </a:r>
            </a:p>
            <a:p>
              <a:pPr>
                <a:defRPr sz="1800"/>
              </a:pPr>
              <a:r>
                <a:t>(Ecc 7.18)</a:t>
              </a:r>
            </a:p>
          </p:txBody>
        </p:sp>
        <p:sp>
          <p:nvSpPr>
            <p:cNvPr id="343" name="A toi, Salomon, les mille pièces…"/>
            <p:cNvSpPr txBox="1"/>
            <p:nvPr/>
          </p:nvSpPr>
          <p:spPr>
            <a:xfrm>
              <a:off x="-1" y="3147532"/>
              <a:ext cx="2751796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1" sz="1800"/>
              </a:pPr>
              <a:r>
                <a:t>A toi, Salomon, les mille pièces </a:t>
              </a:r>
            </a:p>
            <a:p>
              <a:pPr>
                <a:defRPr i="1" sz="1800"/>
              </a:pPr>
              <a:r>
                <a:t>(Cant 8.12)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4" grpId="1"/>
      <p:bldP build="whole" bldLvl="1" animBg="1" rev="0" advAuto="0" spid="33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elui qui marche avec Dieu : David"/>
          <p:cNvSpPr/>
          <p:nvPr/>
        </p:nvSpPr>
        <p:spPr>
          <a:xfrm>
            <a:off x="1973474" y="1616138"/>
            <a:ext cx="6827883" cy="447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43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Celui qui marche avec Dieu : David</a:t>
            </a:r>
          </a:p>
        </p:txBody>
      </p:sp>
      <p:grpSp>
        <p:nvGrpSpPr>
          <p:cNvPr id="350" name="Grouper"/>
          <p:cNvGrpSpPr/>
          <p:nvPr/>
        </p:nvGrpSpPr>
        <p:grpSpPr>
          <a:xfrm>
            <a:off x="2540444" y="1931066"/>
            <a:ext cx="6239155" cy="4024587"/>
            <a:chOff x="0" y="0"/>
            <a:chExt cx="6239154" cy="4024585"/>
          </a:xfrm>
        </p:grpSpPr>
        <p:sp>
          <p:nvSpPr>
            <p:cNvPr id="347" name="« Apprenant »"/>
            <p:cNvSpPr txBox="1"/>
            <p:nvPr/>
          </p:nvSpPr>
          <p:spPr>
            <a:xfrm>
              <a:off x="1607628" y="0"/>
              <a:ext cx="2478684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« Apprenant »</a:t>
              </a:r>
            </a:p>
          </p:txBody>
        </p:sp>
        <p:sp>
          <p:nvSpPr>
            <p:cNvPr id="348" name="« Pratiquant »"/>
            <p:cNvSpPr txBox="1"/>
            <p:nvPr/>
          </p:nvSpPr>
          <p:spPr>
            <a:xfrm>
              <a:off x="3816232" y="3465785"/>
              <a:ext cx="2422923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« Pratiquant »</a:t>
              </a:r>
            </a:p>
          </p:txBody>
        </p:sp>
        <p:sp>
          <p:nvSpPr>
            <p:cNvPr id="349" name="« Adapté »"/>
            <p:cNvSpPr txBox="1"/>
            <p:nvPr/>
          </p:nvSpPr>
          <p:spPr>
            <a:xfrm>
              <a:off x="-1" y="3465785"/>
              <a:ext cx="1919487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« Adapté »</a:t>
              </a:r>
            </a:p>
          </p:txBody>
        </p:sp>
      </p:grpSp>
      <p:sp>
        <p:nvSpPr>
          <p:cNvPr id="351" name="Connaissance"/>
          <p:cNvSpPr txBox="1"/>
          <p:nvPr/>
        </p:nvSpPr>
        <p:spPr>
          <a:xfrm>
            <a:off x="4208795" y="903176"/>
            <a:ext cx="2357240" cy="55880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Connaissance</a:t>
            </a:r>
          </a:p>
        </p:txBody>
      </p:sp>
      <p:sp>
        <p:nvSpPr>
          <p:cNvPr id="352" name="Expérience"/>
          <p:cNvSpPr txBox="1"/>
          <p:nvPr/>
        </p:nvSpPr>
        <p:spPr>
          <a:xfrm>
            <a:off x="7861043" y="6247016"/>
            <a:ext cx="1939132" cy="55880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Expérience</a:t>
            </a:r>
          </a:p>
        </p:txBody>
      </p:sp>
      <p:sp>
        <p:nvSpPr>
          <p:cNvPr id="353" name="Mesure"/>
          <p:cNvSpPr txBox="1"/>
          <p:nvPr/>
        </p:nvSpPr>
        <p:spPr>
          <a:xfrm>
            <a:off x="483605" y="5850712"/>
            <a:ext cx="1333302" cy="55880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Mesure</a:t>
            </a:r>
          </a:p>
        </p:txBody>
      </p:sp>
      <p:grpSp>
        <p:nvGrpSpPr>
          <p:cNvPr id="357" name="Grouper"/>
          <p:cNvGrpSpPr/>
          <p:nvPr/>
        </p:nvGrpSpPr>
        <p:grpSpPr>
          <a:xfrm>
            <a:off x="343886" y="922372"/>
            <a:ext cx="9777927" cy="4714700"/>
            <a:chOff x="0" y="0"/>
            <a:chExt cx="9777925" cy="4714698"/>
          </a:xfrm>
        </p:grpSpPr>
        <p:sp>
          <p:nvSpPr>
            <p:cNvPr id="354" name="L’Eternel qui m’a délivré…"/>
            <p:cNvSpPr txBox="1"/>
            <p:nvPr/>
          </p:nvSpPr>
          <p:spPr>
            <a:xfrm>
              <a:off x="6859815" y="3299969"/>
              <a:ext cx="2918111" cy="1130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1" sz="1800"/>
              </a:pPr>
              <a:r>
                <a:t>L’Eternel qui m’a délivré </a:t>
              </a:r>
            </a:p>
            <a:p>
              <a:pPr>
                <a:defRPr i="1" sz="1800"/>
              </a:pPr>
              <a:r>
                <a:t>de la griffe du lion et de l’ours </a:t>
              </a:r>
            </a:p>
            <a:p>
              <a:pPr>
                <a:defRPr i="1" sz="1800"/>
              </a:pPr>
              <a:r>
                <a:t>me délivrera aussi de ce Philistin.</a:t>
              </a:r>
            </a:p>
            <a:p>
              <a:pPr>
                <a:defRPr sz="1800"/>
              </a:pPr>
              <a:r>
                <a:t>(1Sam 17.37)</a:t>
              </a:r>
            </a:p>
          </p:txBody>
        </p:sp>
        <p:sp>
          <p:nvSpPr>
            <p:cNvPr id="355" name="Un fils d’Isaï de Bethléhem,…"/>
            <p:cNvSpPr txBox="1"/>
            <p:nvPr/>
          </p:nvSpPr>
          <p:spPr>
            <a:xfrm>
              <a:off x="5552227" y="0"/>
              <a:ext cx="4089017" cy="162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1" sz="1800"/>
              </a:pPr>
              <a:r>
                <a:t>Un fils d’Isaï de Bethléhem, </a:t>
              </a:r>
            </a:p>
            <a:p>
              <a:pPr>
                <a:defRPr i="1" sz="1800"/>
              </a:pPr>
              <a:r>
                <a:t>qui sait jouer de la lyre. </a:t>
              </a:r>
            </a:p>
            <a:p>
              <a:pPr>
                <a:defRPr i="1" sz="1800"/>
              </a:pPr>
              <a:r>
                <a:t>C’est aussi un brave guerrier. </a:t>
              </a:r>
            </a:p>
            <a:p>
              <a:pPr>
                <a:defRPr i="1" sz="1800"/>
              </a:pPr>
              <a:r>
                <a:t>De plus, il s’exprime bien, il a belle apparence </a:t>
              </a:r>
            </a:p>
            <a:p>
              <a:pPr>
                <a:defRPr i="1" sz="1800"/>
              </a:pPr>
              <a:r>
                <a:t>et l’Eternel est avec lui.</a:t>
              </a:r>
            </a:p>
            <a:p>
              <a:pPr>
                <a:defRPr i="1" sz="1800"/>
              </a:pPr>
              <a:r>
                <a:t>(1Sam 16.18)</a:t>
              </a:r>
            </a:p>
          </p:txBody>
        </p:sp>
        <p:sp>
          <p:nvSpPr>
            <p:cNvPr id="356" name="Tu marches contre moi…"/>
            <p:cNvSpPr txBox="1"/>
            <p:nvPr/>
          </p:nvSpPr>
          <p:spPr>
            <a:xfrm>
              <a:off x="0" y="2581098"/>
              <a:ext cx="2910632" cy="2133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i="1" sz="1800"/>
              </a:pPr>
              <a:r>
                <a:t>Tu marches contre moi </a:t>
              </a:r>
            </a:p>
            <a:p>
              <a:pPr>
                <a:defRPr i="1" sz="1800"/>
              </a:pPr>
              <a:r>
                <a:t>avec l’épée, la lance et le javelot.</a:t>
              </a:r>
            </a:p>
            <a:p>
              <a:pPr>
                <a:defRPr i="1" sz="1800"/>
              </a:pPr>
              <a:r>
                <a:t>Moi je marche contre toi </a:t>
              </a:r>
            </a:p>
            <a:p>
              <a:pPr>
                <a:defRPr i="1" sz="1800"/>
              </a:pPr>
              <a:r>
                <a:t>au nom de l’Eternel, </a:t>
              </a:r>
            </a:p>
            <a:p>
              <a:pPr>
                <a:defRPr i="1" sz="1800"/>
              </a:pPr>
              <a:r>
                <a:t>le Seigneur des armées célestes, </a:t>
              </a:r>
            </a:p>
            <a:p>
              <a:pPr>
                <a:defRPr i="1" sz="1800"/>
              </a:pPr>
              <a:r>
                <a:t>le Dieu des bataillons d’Israël, </a:t>
              </a:r>
            </a:p>
            <a:p>
              <a:pPr>
                <a:defRPr i="1" sz="1800"/>
              </a:pPr>
              <a:r>
                <a:t>que tu as insulté.</a:t>
              </a:r>
            </a:p>
            <a:p>
              <a:pPr>
                <a:defRPr i="1" sz="1800"/>
              </a:pPr>
              <a:r>
                <a:t>(1Sam 17.45)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0" grpId="2"/>
      <p:bldP build="whole" bldLvl="1" animBg="1" rev="0" advAuto="0" spid="35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L’Eternel a désigné Betsaleel, …, et l’a rempli de son Esprit, en sagesse, en intelligence, et en connaissance pour toute espèce d’ouvrages.…"/>
          <p:cNvSpPr txBox="1"/>
          <p:nvPr>
            <p:ph type="body" idx="1"/>
          </p:nvPr>
        </p:nvSpPr>
        <p:spPr>
          <a:xfrm>
            <a:off x="621911" y="1464301"/>
            <a:ext cx="6698351" cy="4691398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</p:spPr>
        <p:txBody>
          <a:bodyPr>
            <a:normAutofit fontScale="100000" lnSpcReduction="0"/>
          </a:bodyPr>
          <a:lstStyle/>
          <a:p>
            <a:pPr marL="0" indent="215900" defTabSz="584200">
              <a:spcBef>
                <a:spcPts val="0"/>
              </a:spcBef>
              <a:buSzTx/>
              <a:buNone/>
              <a:defRPr i="1" sz="3800"/>
            </a:pPr>
            <a:r>
              <a:t>L’Eternel a désigné Betsaleel, …, et l’a rempli de son Esprit, en </a:t>
            </a:r>
            <a:r>
              <a:rPr u="sng"/>
              <a:t>sagesse</a:t>
            </a:r>
            <a:r>
              <a:t>, en </a:t>
            </a:r>
            <a:r>
              <a:rPr u="sng"/>
              <a:t>intelligence</a:t>
            </a:r>
            <a:r>
              <a:t>, et </a:t>
            </a:r>
            <a:r>
              <a:rPr u="sng"/>
              <a:t>en connaissance</a:t>
            </a:r>
            <a:r>
              <a:t> pour toute espèce d’ouvrages.</a:t>
            </a:r>
          </a:p>
          <a:p>
            <a:pPr marL="0" indent="215900" algn="r" defTabSz="584200">
              <a:spcBef>
                <a:spcPts val="0"/>
              </a:spcBef>
              <a:buSzTx/>
              <a:buNone/>
              <a:defRPr sz="2800"/>
            </a:pPr>
            <a:r>
              <a:t>(Exode 35.31)</a:t>
            </a:r>
          </a:p>
        </p:txBody>
      </p:sp>
      <p:sp>
        <p:nvSpPr>
          <p:cNvPr id="360" name="Savoir être"/>
          <p:cNvSpPr/>
          <p:nvPr/>
        </p:nvSpPr>
        <p:spPr>
          <a:xfrm>
            <a:off x="7502935" y="2356991"/>
            <a:ext cx="1651001" cy="812801"/>
          </a:xfrm>
          <a:prstGeom prst="wedgeEllipseCallout">
            <a:avLst>
              <a:gd name="adj1" fmla="val -49385"/>
              <a:gd name="adj2" fmla="val 7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2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Savoir être</a:t>
            </a:r>
          </a:p>
        </p:txBody>
      </p:sp>
      <p:sp>
        <p:nvSpPr>
          <p:cNvPr id="361" name="Savoir faire"/>
          <p:cNvSpPr/>
          <p:nvPr/>
        </p:nvSpPr>
        <p:spPr>
          <a:xfrm>
            <a:off x="8419827" y="3322240"/>
            <a:ext cx="1651001" cy="812801"/>
          </a:xfrm>
          <a:prstGeom prst="wedgeEllipseCallout">
            <a:avLst>
              <a:gd name="adj1" fmla="val -113492"/>
              <a:gd name="adj2" fmla="val -6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2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Savoir faire</a:t>
            </a:r>
          </a:p>
        </p:txBody>
      </p:sp>
      <p:sp>
        <p:nvSpPr>
          <p:cNvPr id="362" name="Savoir"/>
          <p:cNvSpPr/>
          <p:nvPr/>
        </p:nvSpPr>
        <p:spPr>
          <a:xfrm>
            <a:off x="7816177" y="4397112"/>
            <a:ext cx="1651001" cy="812801"/>
          </a:xfrm>
          <a:prstGeom prst="wedgeEllipseCallout">
            <a:avLst>
              <a:gd name="adj1" fmla="val -89156"/>
              <a:gd name="adj2" fmla="val -9728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800100">
              <a:defRPr sz="22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lvl1pPr>
          </a:lstStyle>
          <a:p>
            <a:pPr/>
            <a:r>
              <a:t>Savoir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2" grpId="3"/>
      <p:bldP build="whole" bldLvl="1" animBg="1" rev="0" advAuto="0" spid="360" grpId="1"/>
      <p:bldP build="whole" bldLvl="1" animBg="1" rev="0" advAuto="0" spid="36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Le savoir"/>
          <p:cNvSpPr txBox="1"/>
          <p:nvPr>
            <p:ph type="title"/>
          </p:nvPr>
        </p:nvSpPr>
        <p:spPr>
          <a:xfrm>
            <a:off x="1495616" y="1023586"/>
            <a:ext cx="7616770" cy="1905001"/>
          </a:xfrm>
          <a:prstGeom prst="rect">
            <a:avLst/>
          </a:prstGeom>
        </p:spPr>
        <p:txBody>
          <a:bodyPr/>
          <a:lstStyle/>
          <a:p>
            <a:pPr/>
            <a:r>
              <a:t>Le savoir</a:t>
            </a:r>
          </a:p>
        </p:txBody>
      </p:sp>
      <p:sp>
        <p:nvSpPr>
          <p:cNvPr id="365" name="Appelés au savoir : L’arbre de la connaissance du bien et du mal (Ge 2.1)…"/>
          <p:cNvSpPr txBox="1"/>
          <p:nvPr>
            <p:ph type="body" idx="1"/>
          </p:nvPr>
        </p:nvSpPr>
        <p:spPr>
          <a:xfrm>
            <a:off x="932681" y="2932947"/>
            <a:ext cx="8387188" cy="459918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93725" indent="-323850" defTabSz="387945">
              <a:spcBef>
                <a:spcPts val="0"/>
              </a:spcBef>
              <a:defRPr sz="2380"/>
            </a:pPr>
            <a:r>
              <a:rPr u="sng"/>
              <a:t>Appelés au savoir</a:t>
            </a:r>
            <a:r>
              <a:t> : </a:t>
            </a:r>
            <a:r>
              <a:rPr i="1"/>
              <a:t>L’arbre de la connaissance du bien et du mal</a:t>
            </a:r>
            <a:r>
              <a:t> (Ge 2.1)</a:t>
            </a:r>
          </a:p>
          <a:p>
            <a:pPr marL="593725" indent="-323850" defTabSz="387945">
              <a:spcBef>
                <a:spcPts val="0"/>
              </a:spcBef>
              <a:defRPr sz="2380"/>
            </a:pPr>
            <a:r>
              <a:rPr u="sng"/>
              <a:t>Pour connaître Dieu</a:t>
            </a:r>
            <a:r>
              <a:t> : </a:t>
            </a:r>
            <a:r>
              <a:rPr i="1"/>
              <a:t>La vie des siècles, c’est qu’ils te connaissent, toi, seul vrai Dieu</a:t>
            </a:r>
            <a:r>
              <a:t> (Jn 17.3)</a:t>
            </a:r>
          </a:p>
          <a:p>
            <a:pPr marL="593725" indent="-323850" defTabSz="387945">
              <a:spcBef>
                <a:spcPts val="0"/>
              </a:spcBef>
              <a:defRPr sz="2380"/>
            </a:pPr>
            <a:r>
              <a:rPr u="sng"/>
              <a:t>Un essentiel</a:t>
            </a:r>
            <a:r>
              <a:t> : </a:t>
            </a:r>
            <a:r>
              <a:rPr i="1"/>
              <a:t>Mon peuple est détruit, faute de connaissance, car toi, tu as rejeté la connaissance, et je te rejetterai afin que tu n'exerces plus la sacrificature devant moi </a:t>
            </a:r>
            <a:r>
              <a:t>(Osée 4.6)</a:t>
            </a:r>
          </a:p>
          <a:p>
            <a:pPr marL="593725" indent="-323850" defTabSz="387945">
              <a:spcBef>
                <a:spcPts val="0"/>
              </a:spcBef>
              <a:defRPr sz="2380"/>
            </a:pPr>
            <a:r>
              <a:rPr u="sng"/>
              <a:t>Les choses révélées</a:t>
            </a:r>
            <a:r>
              <a:t> : </a:t>
            </a:r>
            <a:r>
              <a:rPr i="1"/>
              <a:t>Les choses cachées sont à l'Éternel, notre Dieu, et les choses révélées sont à nous et à nos fils, à toujours, afin que nous pratiquions toutes les paroles de cette loi</a:t>
            </a:r>
            <a:r>
              <a:t> (De 29.29)</a:t>
            </a:r>
          </a:p>
          <a:p>
            <a:pPr marL="593725" indent="-323850" defTabSz="387945">
              <a:spcBef>
                <a:spcPts val="0"/>
              </a:spcBef>
              <a:defRPr sz="2380"/>
            </a:pPr>
            <a:r>
              <a:rPr u="sng"/>
              <a:t>Le fruit de la piété</a:t>
            </a:r>
            <a:r>
              <a:t> : </a:t>
            </a:r>
            <a:r>
              <a:rPr i="1"/>
              <a:t>La connaissance qui est selon la piété</a:t>
            </a:r>
            <a:r>
              <a:t> (Ti 1.1)</a:t>
            </a:r>
          </a:p>
        </p:txBody>
      </p:sp>
      <p:sp>
        <p:nvSpPr>
          <p:cNvPr id="366" name="Le savoir…"/>
          <p:cNvSpPr txBox="1"/>
          <p:nvPr/>
        </p:nvSpPr>
        <p:spPr>
          <a:xfrm>
            <a:off x="7661968" y="62296"/>
            <a:ext cx="2410909" cy="1049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 algn="r" defTabSz="338835">
              <a:defRPr sz="2204" u="sng"/>
            </a:pPr>
            <a:r>
              <a:t>Le savoir</a:t>
            </a:r>
          </a:p>
          <a:p>
            <a:pPr algn="r" defTabSz="338835">
              <a:defRPr sz="2204"/>
            </a:pPr>
            <a:r>
              <a:t>Le savoir faire</a:t>
            </a:r>
            <a:endParaRPr>
              <a:solidFill>
                <a:schemeClr val="accent5">
                  <a:hueOff val="100859"/>
                  <a:satOff val="-13629"/>
                  <a:lumOff val="23879"/>
                </a:schemeClr>
              </a:solidFill>
            </a:endParaRPr>
          </a:p>
          <a:p>
            <a:pPr algn="r" defTabSz="338835">
              <a:defRPr sz="2204"/>
            </a:pPr>
            <a:r>
              <a:t>Le savoir être</a:t>
            </a:r>
          </a:p>
        </p:txBody>
      </p:sp>
      <p:pic>
        <p:nvPicPr>
          <p:cNvPr id="36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456" y="125944"/>
            <a:ext cx="3568701" cy="227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