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chemeClr val="accent1"/>
              </a:gs>
              <a:gs pos="100000">
                <a:schemeClr val="accent1">
                  <a:hueOff val="321132"/>
                  <a:satOff val="-12043"/>
                  <a:lumOff val="-7113"/>
                </a:schemeClr>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chemeClr val="accent1"/>
              </a:gs>
              <a:gs pos="100000">
                <a:schemeClr val="accent1">
                  <a:hueOff val="321132"/>
                  <a:satOff val="-12043"/>
                  <a:lumOff val="-7113"/>
                </a:schemeClr>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fr.wikipedia.org/wiki/Grec_ancien" TargetMode="External"/><Relationship Id="rId4" Type="http://schemas.openxmlformats.org/officeDocument/2006/relationships/hyperlink" Target="http://fr.wikipedia.org/wiki/H%C3%A9raut" TargetMode="External"/><Relationship Id="rId5" Type="http://schemas.openxmlformats.org/officeDocument/2006/relationships/hyperlink" Target="http://fr.wikipedia.org/wiki/Apollon" TargetMode="External"/><Relationship Id="rId6" Type="http://schemas.openxmlformats.org/officeDocument/2006/relationships/hyperlink" Target="http://fr.wikipedia.org/wiki/Lyre" TargetMode="External"/><Relationship Id="rId7" Type="http://schemas.openxmlformats.org/officeDocument/2006/relationships/hyperlink" Target="http://fr.wikipedia.org/wiki/Caius_Julius_Hyginus" TargetMode="External"/><Relationship Id="rId8" Type="http://schemas.openxmlformats.org/officeDocument/2006/relationships/hyperlink" Target="http://fr.wikipedia.org/wiki/Olivier_%28arbre%29" TargetMode="External"/><Relationship Id="rId9" Type="http://schemas.openxmlformats.org/officeDocument/2006/relationships/hyperlink" Target="http://fr.wikipedia.org/wiki/Commerce" TargetMode="External"/><Relationship Id="rId10" Type="http://schemas.openxmlformats.org/officeDocument/2006/relationships/hyperlink" Target="http://fr.wikipedia.org/wiki/%C3%89loquence" TargetMode="External"/><Relationship Id="rId11" Type="http://schemas.openxmlformats.org/officeDocument/2006/relationships/hyperlink" Target="http://fr.wikipedia.org/wiki/Assembl%C3%A9e_nationale_%28France%29" TargetMode="Externa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defTabSz="457200">
              <a:spcBef>
                <a:spcPts val="1200"/>
              </a:spcBef>
              <a:defRPr sz="1200">
                <a:latin typeface="Times Roman"/>
                <a:ea typeface="Times Roman"/>
                <a:cs typeface="Times Roman"/>
                <a:sym typeface="Times Roman"/>
              </a:defRPr>
            </a:pPr>
            <a:r>
              <a:t>Le caducée (en </a:t>
            </a:r>
            <a:r>
              <a:rPr u="sng">
                <a:solidFill>
                  <a:srgbClr val="0000EE"/>
                </a:solidFill>
                <a:hlinkClick r:id="rId3" invalidUrl="" action="" tgtFrame="" tooltip="" history="1" highlightClick="0" endSnd="0"/>
              </a:rPr>
              <a:t>grec ancien</a:t>
            </a:r>
            <a:r>
              <a:t>, κηρύκειον / </a:t>
            </a:r>
            <a:r>
              <a:rPr i="1"/>
              <a:t>kêrúkeion</a:t>
            </a:r>
            <a:r>
              <a:t>, « sceptre du </a:t>
            </a:r>
            <a:r>
              <a:rPr u="sng">
                <a:solidFill>
                  <a:srgbClr val="0000EE"/>
                </a:solidFill>
                <a:hlinkClick r:id="rId4" invalidUrl="" action="" tgtFrame="" tooltip="" history="1" highlightClick="0" endSnd="0"/>
              </a:rPr>
              <a:t>héraut</a:t>
            </a:r>
            <a:r>
              <a:t> » ou ῥάϐδος / </a:t>
            </a:r>
            <a:r>
              <a:rPr i="1"/>
              <a:t>rhábdos</a:t>
            </a:r>
            <a:r>
              <a:t>, « bâton ») est composé d'un bâton surmonté de deux ailes, autour duquel s'enroulent deux serpents qui se font face à son sommet.</a:t>
            </a:r>
          </a:p>
          <a:p>
            <a:pPr defTabSz="457200">
              <a:spcBef>
                <a:spcPts val="1200"/>
              </a:spcBef>
              <a:defRPr sz="1200">
                <a:latin typeface="Times Roman"/>
                <a:ea typeface="Times Roman"/>
                <a:cs typeface="Times Roman"/>
                <a:sym typeface="Times Roman"/>
              </a:defRPr>
            </a:pPr>
            <a:r>
              <a:rPr u="sng">
                <a:solidFill>
                  <a:srgbClr val="0000EE"/>
                </a:solidFill>
                <a:hlinkClick r:id="rId5" invalidUrl="" action="" tgtFrame="" tooltip="" history="1" highlightClick="0" endSnd="0"/>
              </a:rPr>
              <a:t>Apollon</a:t>
            </a:r>
            <a:r>
              <a:t> échangea avec Hermès sa baguette d'or contre une </a:t>
            </a:r>
            <a:r>
              <a:rPr u="sng">
                <a:solidFill>
                  <a:srgbClr val="0000EE"/>
                </a:solidFill>
                <a:hlinkClick r:id="rId6" invalidUrl="" action="" tgtFrame="" tooltip="" history="1" highlightClick="0" endSnd="0"/>
              </a:rPr>
              <a:t>lyre</a:t>
            </a:r>
            <a:r>
              <a:t>. Selon </a:t>
            </a:r>
            <a:r>
              <a:rPr u="sng">
                <a:solidFill>
                  <a:srgbClr val="0000EE"/>
                </a:solidFill>
                <a:hlinkClick r:id="rId7" invalidUrl="" action="" tgtFrame="" tooltip="" history="1" highlightClick="0" endSnd="0"/>
              </a:rPr>
              <a:t>Hygin</a:t>
            </a:r>
            <a:r>
              <a:t>, lorsque Hermès voulut séparer deux serpents en lutte, ceux-ci s'enroulèrent autour de la baguette.</a:t>
            </a:r>
          </a:p>
          <a:p>
            <a:pPr defTabSz="457200">
              <a:spcBef>
                <a:spcPts val="1200"/>
              </a:spcBef>
              <a:defRPr sz="1200">
                <a:latin typeface="Times Roman"/>
                <a:ea typeface="Times Roman"/>
                <a:cs typeface="Times Roman"/>
                <a:sym typeface="Times Roman"/>
              </a:defRPr>
            </a:pPr>
            <a:r>
              <a:t>Ce caducée est le sceptre porté par les </a:t>
            </a:r>
            <a:r>
              <a:rPr u="sng">
                <a:solidFill>
                  <a:srgbClr val="0000EE"/>
                </a:solidFill>
                <a:hlinkClick r:id="rId4" invalidUrl="" action="" tgtFrame="" tooltip="" history="1" highlightClick="0" endSnd="0"/>
              </a:rPr>
              <a:t>hérauts</a:t>
            </a:r>
            <a:r>
              <a:t>, qui rend leur personne inviolable. À l'origine, il est simplement en </a:t>
            </a:r>
            <a:r>
              <a:rPr u="sng">
                <a:solidFill>
                  <a:srgbClr val="0000EE"/>
                </a:solidFill>
                <a:hlinkClick r:id="rId8" invalidUrl="" action="" tgtFrame="" tooltip="" history="1" highlightClick="0" endSnd="0"/>
              </a:rPr>
              <a:t>olivier</a:t>
            </a:r>
            <a:r>
              <a:t>, encore avec ses branches. Par la suite, les branches sont enroulées autour du bâton pour figurer des serpents.</a:t>
            </a:r>
          </a:p>
          <a:p>
            <a:pPr defTabSz="457200">
              <a:spcBef>
                <a:spcPts val="1200"/>
              </a:spcBef>
              <a:defRPr sz="1200">
                <a:latin typeface="Times Roman"/>
                <a:ea typeface="Times Roman"/>
                <a:cs typeface="Times Roman"/>
                <a:sym typeface="Times Roman"/>
              </a:defRPr>
            </a:pPr>
            <a:r>
              <a:t>Il reste aujourd'hui encore un symbole du </a:t>
            </a:r>
            <a:r>
              <a:rPr u="sng">
                <a:solidFill>
                  <a:srgbClr val="0000EE"/>
                </a:solidFill>
                <a:hlinkClick r:id="rId9" invalidUrl="" action="" tgtFrame="" tooltip="" history="1" highlightClick="0" endSnd="0"/>
              </a:rPr>
              <a:t>commerce</a:t>
            </a:r>
            <a:r>
              <a:t> comme de l'</a:t>
            </a:r>
            <a:r>
              <a:rPr u="sng">
                <a:solidFill>
                  <a:srgbClr val="0000EE"/>
                </a:solidFill>
                <a:hlinkClick r:id="rId10" invalidUrl="" action="" tgtFrame="" tooltip="" history="1" highlightClick="0" endSnd="0"/>
              </a:rPr>
              <a:t>éloquence</a:t>
            </a:r>
            <a:r>
              <a:t> (il figure notamment sur la tribune de l'</a:t>
            </a:r>
            <a:r>
              <a:rPr u="sng">
                <a:solidFill>
                  <a:srgbClr val="0000EE"/>
                </a:solidFill>
                <a:hlinkClick r:id="rId11" invalidUrl="" action="" tgtFrame="" tooltip="" history="1" highlightClick="0" endSnd="0"/>
              </a:rPr>
              <a:t>Assemblée nationale</a:t>
            </a:r>
            <a:r>
              <a:t>). Alors que le caducée d'Asclépios est un symbole de la médecine en Europe, celui d'Hermès représente la médecine en Amérique.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8F00"/>
                </a:solidFill>
                <a:latin typeface="Monaco"/>
                <a:ea typeface="Monaco"/>
                <a:cs typeface="Monaco"/>
                <a:sym typeface="Monaco"/>
              </a:defRPr>
            </a:pPr>
            <a:r>
              <a:t>Ne vous conformez pas à ce siècle</a:t>
            </a:r>
          </a:p>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8F00"/>
                </a:solidFill>
                <a:latin typeface="Monaco"/>
                <a:ea typeface="Monaco"/>
                <a:cs typeface="Monaco"/>
                <a:sym typeface="Monaco"/>
              </a:defRPr>
            </a:pPr>
            <a:r>
              <a:t>exemple du lait/les nutritionnistes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Manger est un acte de sainteté</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87" name="Image"/>
          <p:cNvSpPr/>
          <p:nvPr>
            <p:ph type="pic" idx="21"/>
          </p:nvPr>
        </p:nvSpPr>
        <p:spPr>
          <a:xfrm>
            <a:off x="4673600" y="1828800"/>
            <a:ext cx="9138105" cy="6096000"/>
          </a:xfrm>
          <a:prstGeom prst="rect">
            <a:avLst/>
          </a:prstGeom>
          <a:ln w="25400">
            <a:solidFill>
              <a:srgbClr val="FFFFFF"/>
            </a:solidFill>
          </a:ln>
        </p:spPr>
        <p:txBody>
          <a:bodyPr lIns="91439" tIns="45719" rIns="91439" bIns="45719" anchor="t"/>
          <a:lstStyle/>
          <a:p>
            <a:pPr/>
          </a:p>
        </p:txBody>
      </p:sp>
      <p:sp>
        <p:nvSpPr>
          <p:cNvPr id="88" name="Texte du titre"/>
          <p:cNvSpPr txBox="1"/>
          <p:nvPr>
            <p:ph type="title"/>
          </p:nvPr>
        </p:nvSpPr>
        <p:spPr>
          <a:xfrm>
            <a:off x="635000" y="1524000"/>
            <a:ext cx="5867400" cy="3302000"/>
          </a:xfrm>
          <a:prstGeom prst="rect">
            <a:avLst/>
          </a:prstGeom>
        </p:spPr>
        <p:txBody>
          <a:bodyPr anchor="b"/>
          <a:lstStyle>
            <a:lvl1pPr>
              <a:defRPr sz="7000"/>
            </a:lvl1pPr>
          </a:lstStyle>
          <a:p>
            <a:pPr/>
            <a:r>
              <a:t>Texte du titre</a:t>
            </a:r>
          </a:p>
        </p:txBody>
      </p:sp>
      <p:sp>
        <p:nvSpPr>
          <p:cNvPr id="89" name="Texte niveau 1…"/>
          <p:cNvSpPr txBox="1"/>
          <p:nvPr>
            <p:ph type="body" sz="quarter" idx="1"/>
          </p:nvPr>
        </p:nvSpPr>
        <p:spPr>
          <a:xfrm>
            <a:off x="635000" y="49022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Texte niveau 1</a:t>
            </a:r>
          </a:p>
          <a:p>
            <a:pPr lvl="1"/>
            <a:r>
              <a:t>Texte niveau 2</a:t>
            </a:r>
          </a:p>
          <a:p>
            <a:pPr lvl="2"/>
            <a:r>
              <a:t>Texte niveau 3</a:t>
            </a:r>
          </a:p>
          <a:p>
            <a:pPr lvl="3"/>
            <a:r>
              <a:t>Texte niveau 4</a:t>
            </a:r>
          </a:p>
          <a:p>
            <a:pPr lvl="4"/>
            <a:r>
              <a:t>Texte niveau 5</a:t>
            </a:r>
          </a:p>
        </p:txBody>
      </p:sp>
      <p:sp>
        <p:nvSpPr>
          <p:cNvPr id="9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vertical">
    <p:spTree>
      <p:nvGrpSpPr>
        <p:cNvPr id="1" name=""/>
        <p:cNvGrpSpPr/>
        <p:nvPr/>
      </p:nvGrpSpPr>
      <p:grpSpPr>
        <a:xfrm>
          <a:off x="0" y="0"/>
          <a:ext cx="0" cy="0"/>
          <a:chOff x="0" y="0"/>
          <a:chExt cx="0" cy="0"/>
        </a:xfrm>
      </p:grpSpPr>
      <p:sp>
        <p:nvSpPr>
          <p:cNvPr id="97" name="Image"/>
          <p:cNvSpPr/>
          <p:nvPr>
            <p:ph type="pic" idx="21"/>
          </p:nvPr>
        </p:nvSpPr>
        <p:spPr>
          <a:xfrm>
            <a:off x="4673600" y="1828800"/>
            <a:ext cx="9138105" cy="60960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98" name="Texte du titre"/>
          <p:cNvSpPr txBox="1"/>
          <p:nvPr>
            <p:ph type="title"/>
          </p:nvPr>
        </p:nvSpPr>
        <p:spPr>
          <a:xfrm>
            <a:off x="635000" y="1524000"/>
            <a:ext cx="5867400" cy="3302000"/>
          </a:xfrm>
          <a:prstGeom prst="rect">
            <a:avLst/>
          </a:prstGeom>
        </p:spPr>
        <p:txBody>
          <a:bodyPr anchor="b"/>
          <a:lstStyle>
            <a:lvl1pPr>
              <a:defRPr sz="7000"/>
            </a:lvl1pPr>
          </a:lstStyle>
          <a:p>
            <a:pPr/>
            <a:r>
              <a:t>Texte du titre</a:t>
            </a:r>
          </a:p>
        </p:txBody>
      </p:sp>
      <p:sp>
        <p:nvSpPr>
          <p:cNvPr id="99" name="Texte niveau 1…"/>
          <p:cNvSpPr txBox="1"/>
          <p:nvPr>
            <p:ph type="body" sz="quarter" idx="1"/>
          </p:nvPr>
        </p:nvSpPr>
        <p:spPr>
          <a:xfrm>
            <a:off x="635000" y="49022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Texte niveau 1</a:t>
            </a:r>
          </a:p>
          <a:p>
            <a:pPr lvl="1"/>
            <a:r>
              <a:t>Texte niveau 2</a:t>
            </a:r>
          </a:p>
          <a:p>
            <a:pPr lvl="2"/>
            <a:r>
              <a:t>Texte niveau 3</a:t>
            </a:r>
          </a:p>
          <a:p>
            <a:pPr lvl="3"/>
            <a:r>
              <a:t>Texte niveau 4</a:t>
            </a:r>
          </a:p>
          <a:p>
            <a:pPr lvl="4"/>
            <a:r>
              <a:t>Texte niveau 5</a:t>
            </a:r>
          </a:p>
        </p:txBody>
      </p:sp>
      <p:sp>
        <p:nvSpPr>
          <p:cNvPr id="10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107" name="Image"/>
          <p:cNvSpPr/>
          <p:nvPr>
            <p:ph type="pic" sz="half" idx="21"/>
          </p:nvPr>
        </p:nvSpPr>
        <p:spPr>
          <a:xfrm>
            <a:off x="5232400" y="2895600"/>
            <a:ext cx="8186219" cy="5461000"/>
          </a:xfrm>
          <a:prstGeom prst="rect">
            <a:avLst/>
          </a:prstGeom>
          <a:ln w="25400">
            <a:solidFill>
              <a:srgbClr val="FFFFFF"/>
            </a:solidFill>
          </a:ln>
        </p:spPr>
        <p:txBody>
          <a:bodyPr lIns="91439" tIns="45719" rIns="91439" bIns="45719" anchor="t"/>
          <a:lstStyle/>
          <a:p>
            <a:pPr/>
          </a:p>
        </p:txBody>
      </p:sp>
      <p:sp>
        <p:nvSpPr>
          <p:cNvPr id="108" name="Texte du titre"/>
          <p:cNvSpPr txBox="1"/>
          <p:nvPr>
            <p:ph type="title"/>
          </p:nvPr>
        </p:nvSpPr>
        <p:spPr>
          <a:prstGeom prst="rect">
            <a:avLst/>
          </a:prstGeom>
        </p:spPr>
        <p:txBody>
          <a:bodyPr/>
          <a:lstStyle/>
          <a:p>
            <a:pPr/>
            <a:r>
              <a:t>Texte du titre</a:t>
            </a:r>
          </a:p>
        </p:txBody>
      </p:sp>
      <p:sp>
        <p:nvSpPr>
          <p:cNvPr id="109" name="Texte niveau 1…"/>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 niveau 1</a:t>
            </a:r>
          </a:p>
          <a:p>
            <a:pPr lvl="1"/>
            <a:r>
              <a:t>Texte niveau 2</a:t>
            </a:r>
          </a:p>
          <a:p>
            <a:pPr lvl="2"/>
            <a:r>
              <a:t>Texte niveau 3</a:t>
            </a:r>
          </a:p>
          <a:p>
            <a:pPr lvl="3"/>
            <a:r>
              <a:t>Texte niveau 4</a:t>
            </a:r>
          </a:p>
          <a:p>
            <a:pPr lvl="4"/>
            <a:r>
              <a:t>Texte niveau 5</a:t>
            </a:r>
          </a:p>
        </p:txBody>
      </p:sp>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Gauche">
    <p:spTree>
      <p:nvGrpSpPr>
        <p:cNvPr id="1" name=""/>
        <p:cNvGrpSpPr/>
        <p:nvPr/>
      </p:nvGrpSpPr>
      <p:grpSpPr>
        <a:xfrm>
          <a:off x="0" y="0"/>
          <a:ext cx="0" cy="0"/>
          <a:chOff x="0" y="0"/>
          <a:chExt cx="0" cy="0"/>
        </a:xfrm>
      </p:grpSpPr>
      <p:sp>
        <p:nvSpPr>
          <p:cNvPr id="117" name="Texte du titre"/>
          <p:cNvSpPr txBox="1"/>
          <p:nvPr>
            <p:ph type="title"/>
          </p:nvPr>
        </p:nvSpPr>
        <p:spPr>
          <a:prstGeom prst="rect">
            <a:avLst/>
          </a:prstGeom>
        </p:spPr>
        <p:txBody>
          <a:bodyPr/>
          <a:lstStyle/>
          <a:p>
            <a:pPr/>
            <a:r>
              <a:t>Texte du titre</a:t>
            </a:r>
          </a:p>
        </p:txBody>
      </p:sp>
      <p:sp>
        <p:nvSpPr>
          <p:cNvPr id="118" name="Texte niveau 1…"/>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 niveau 1</a:t>
            </a:r>
          </a:p>
          <a:p>
            <a:pPr lvl="1"/>
            <a:r>
              <a:t>Texte niveau 2</a:t>
            </a:r>
          </a:p>
          <a:p>
            <a:pPr lvl="2"/>
            <a:r>
              <a:t>Texte niveau 3</a:t>
            </a:r>
          </a:p>
          <a:p>
            <a:pPr lvl="3"/>
            <a:r>
              <a:t>Texte niveau 4</a:t>
            </a:r>
          </a:p>
          <a:p>
            <a:pPr lvl="4"/>
            <a:r>
              <a:t>Texte niveau 5</a:t>
            </a:r>
          </a:p>
        </p:txBody>
      </p:sp>
      <p:sp>
        <p:nvSpPr>
          <p:cNvPr id="1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Droite">
    <p:spTree>
      <p:nvGrpSpPr>
        <p:cNvPr id="1" name=""/>
        <p:cNvGrpSpPr/>
        <p:nvPr/>
      </p:nvGrpSpPr>
      <p:grpSpPr>
        <a:xfrm>
          <a:off x="0" y="0"/>
          <a:ext cx="0" cy="0"/>
          <a:chOff x="0" y="0"/>
          <a:chExt cx="0" cy="0"/>
        </a:xfrm>
      </p:grpSpPr>
      <p:sp>
        <p:nvSpPr>
          <p:cNvPr id="126" name="Texte du titre"/>
          <p:cNvSpPr txBox="1"/>
          <p:nvPr>
            <p:ph type="title"/>
          </p:nvPr>
        </p:nvSpPr>
        <p:spPr>
          <a:prstGeom prst="rect">
            <a:avLst/>
          </a:prstGeom>
        </p:spPr>
        <p:txBody>
          <a:bodyPr/>
          <a:lstStyle/>
          <a:p>
            <a:pPr/>
            <a:r>
              <a:t>Texte du titre</a:t>
            </a:r>
          </a:p>
        </p:txBody>
      </p:sp>
      <p:sp>
        <p:nvSpPr>
          <p:cNvPr id="127" name="Texte niveau 1…"/>
          <p:cNvSpPr txBox="1"/>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 niveau 1</a:t>
            </a:r>
          </a:p>
          <a:p>
            <a:pPr lvl="1"/>
            <a:r>
              <a:t>Texte niveau 2</a:t>
            </a:r>
          </a:p>
          <a:p>
            <a:pPr lvl="2"/>
            <a:r>
              <a:t>Texte niveau 3</a:t>
            </a:r>
          </a:p>
          <a:p>
            <a:pPr lvl="3"/>
            <a:r>
              <a:t>Texte niveau 4</a:t>
            </a:r>
          </a:p>
          <a:p>
            <a:pPr lvl="4"/>
            <a:r>
              <a:t>Texte niveau 5</a:t>
            </a:r>
          </a:p>
        </p:txBody>
      </p:sp>
      <p:sp>
        <p:nvSpPr>
          <p:cNvPr id="12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sur 2 colonnes">
    <p:spTree>
      <p:nvGrpSpPr>
        <p:cNvPr id="1" name=""/>
        <p:cNvGrpSpPr/>
        <p:nvPr/>
      </p:nvGrpSpPr>
      <p:grpSpPr>
        <a:xfrm>
          <a:off x="0" y="0"/>
          <a:ext cx="0" cy="0"/>
          <a:chOff x="0" y="0"/>
          <a:chExt cx="0" cy="0"/>
        </a:xfrm>
      </p:grpSpPr>
      <p:sp>
        <p:nvSpPr>
          <p:cNvPr id="29" name="Texte du titre"/>
          <p:cNvSpPr txBox="1"/>
          <p:nvPr>
            <p:ph type="title"/>
          </p:nvPr>
        </p:nvSpPr>
        <p:spPr>
          <a:prstGeom prst="rect">
            <a:avLst/>
          </a:prstGeom>
        </p:spPr>
        <p:txBody>
          <a:bodyPr/>
          <a:lstStyle/>
          <a:p>
            <a:pPr/>
            <a:r>
              <a:t>Texte du titre</a:t>
            </a:r>
          </a:p>
        </p:txBody>
      </p:sp>
      <p:sp>
        <p:nvSpPr>
          <p:cNvPr id="30" name="Texte niveau 1…"/>
          <p:cNvSpPr txBox="1"/>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38"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3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4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53" name="Texte du titre"/>
          <p:cNvSpPr txBox="1"/>
          <p:nvPr>
            <p:ph type="title"/>
          </p:nvPr>
        </p:nvSpPr>
        <p:spPr>
          <a:prstGeom prst="rect">
            <a:avLst/>
          </a:prstGeom>
        </p:spPr>
        <p:txBody>
          <a:bodyPr/>
          <a:lstStyle/>
          <a:p>
            <a:pPr/>
            <a:r>
              <a:t>Texte du titre</a:t>
            </a:r>
          </a:p>
        </p:txBody>
      </p:sp>
      <p:sp>
        <p:nvSpPr>
          <p:cNvPr id="5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61" name="Texte du titre"/>
          <p:cNvSpPr txBox="1"/>
          <p:nvPr>
            <p:ph type="title"/>
          </p:nvPr>
        </p:nvSpPr>
        <p:spPr>
          <a:xfrm>
            <a:off x="1270000" y="2971800"/>
            <a:ext cx="10464800" cy="3810000"/>
          </a:xfrm>
          <a:prstGeom prst="rect">
            <a:avLst/>
          </a:prstGeom>
        </p:spPr>
        <p:txBody>
          <a:bodyPr/>
          <a:lstStyle/>
          <a:p>
            <a:pPr/>
            <a:r>
              <a:t>Texte du titre</a:t>
            </a:r>
          </a:p>
        </p:txBody>
      </p:sp>
      <p:sp>
        <p:nvSpPr>
          <p:cNvPr id="6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69" name="Image"/>
          <p:cNvSpPr/>
          <p:nvPr>
            <p:ph type="pic" sz="half" idx="21"/>
          </p:nvPr>
        </p:nvSpPr>
        <p:spPr>
          <a:xfrm>
            <a:off x="3073400" y="2222500"/>
            <a:ext cx="6853579" cy="4572000"/>
          </a:xfrm>
          <a:prstGeom prst="rect">
            <a:avLst/>
          </a:prstGeom>
          <a:ln w="25400">
            <a:solidFill>
              <a:srgbClr val="FFFFFF"/>
            </a:solidFill>
          </a:ln>
        </p:spPr>
        <p:txBody>
          <a:bodyPr lIns="91439" tIns="45719" rIns="91439" bIns="45719" anchor="t"/>
          <a:lstStyle/>
          <a:p>
            <a:pPr/>
          </a:p>
        </p:txBody>
      </p:sp>
      <p:sp>
        <p:nvSpPr>
          <p:cNvPr id="70" name="Texte du titre"/>
          <p:cNvSpPr txBox="1"/>
          <p:nvPr>
            <p:ph type="title"/>
          </p:nvPr>
        </p:nvSpPr>
        <p:spPr>
          <a:xfrm>
            <a:off x="1270000" y="7366000"/>
            <a:ext cx="10464800" cy="1701800"/>
          </a:xfrm>
          <a:prstGeom prst="rect">
            <a:avLst/>
          </a:prstGeom>
        </p:spPr>
        <p:txBody>
          <a:bodyPr/>
          <a:lstStyle/>
          <a:p>
            <a:pPr/>
            <a:r>
              <a:t>Texte du titre</a:t>
            </a:r>
          </a:p>
        </p:txBody>
      </p:sp>
      <p:sp>
        <p:nvSpPr>
          <p:cNvPr id="7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horizontal">
    <p:spTree>
      <p:nvGrpSpPr>
        <p:cNvPr id="1" name=""/>
        <p:cNvGrpSpPr/>
        <p:nvPr/>
      </p:nvGrpSpPr>
      <p:grpSpPr>
        <a:xfrm>
          <a:off x="0" y="0"/>
          <a:ext cx="0" cy="0"/>
          <a:chOff x="0" y="0"/>
          <a:chExt cx="0" cy="0"/>
        </a:xfrm>
      </p:grpSpPr>
      <p:sp>
        <p:nvSpPr>
          <p:cNvPr id="78" name="Image"/>
          <p:cNvSpPr/>
          <p:nvPr>
            <p:ph type="pic" sz="half" idx="21"/>
          </p:nvPr>
        </p:nvSpPr>
        <p:spPr>
          <a:xfrm>
            <a:off x="3073400" y="2222500"/>
            <a:ext cx="6853579" cy="45720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79" name="Texte du titre"/>
          <p:cNvSpPr txBox="1"/>
          <p:nvPr>
            <p:ph type="title"/>
          </p:nvPr>
        </p:nvSpPr>
        <p:spPr>
          <a:xfrm>
            <a:off x="1270000" y="7366000"/>
            <a:ext cx="10464800" cy="1701800"/>
          </a:xfrm>
          <a:prstGeom prst="rect">
            <a:avLst/>
          </a:prstGeom>
        </p:spPr>
        <p:txBody>
          <a:bodyPr/>
          <a:lstStyle/>
          <a:p>
            <a:pPr/>
            <a:r>
              <a:t>Texte du titre</a:t>
            </a:r>
          </a:p>
        </p:txBody>
      </p:sp>
      <p:sp>
        <p:nvSpPr>
          <p:cNvPr id="8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niveau 1…"/>
          <p:cNvSpPr txBox="1"/>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Texte niveau 1</a:t>
            </a:r>
          </a:p>
          <a:p>
            <a:pPr lvl="1"/>
            <a:r>
              <a:t>Texte niveau 2</a:t>
            </a:r>
          </a:p>
          <a:p>
            <a:pPr lvl="2"/>
            <a:r>
              <a:t>Texte niveau 3</a:t>
            </a:r>
          </a:p>
          <a:p>
            <a:pPr lvl="3"/>
            <a:r>
              <a:t>Texte niveau 4</a:t>
            </a:r>
          </a:p>
          <a:p>
            <a:pPr lvl="4"/>
            <a:r>
              <a:t>Texte niveau 5</a:t>
            </a:r>
          </a:p>
        </p:txBody>
      </p:sp>
      <p:sp>
        <p:nvSpPr>
          <p:cNvPr id="3" name="Texte du titre"/>
          <p:cNvSpPr txBox="1"/>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Texte du titre</a:t>
            </a:r>
          </a:p>
        </p:txBody>
      </p:sp>
      <p:sp>
        <p:nvSpPr>
          <p:cNvPr id="4" name="Numéro de diapositive"/>
          <p:cNvSpPr txBox="1"/>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BIBLE…"/>
          <p:cNvSpPr txBox="1"/>
          <p:nvPr>
            <p:ph type="title"/>
          </p:nvPr>
        </p:nvSpPr>
        <p:spPr>
          <a:xfrm>
            <a:off x="7048500" y="1435100"/>
            <a:ext cx="4686300" cy="3822700"/>
          </a:xfrm>
          <a:prstGeom prst="rect">
            <a:avLst/>
          </a:prstGeom>
        </p:spPr>
        <p:txBody>
          <a:bodyPr anchor="b"/>
          <a:lstStyle/>
          <a:p>
            <a:pPr/>
            <a:r>
              <a:t>BIBLE </a:t>
            </a:r>
          </a:p>
          <a:p>
            <a:pPr/>
            <a:r>
              <a:t>ET SANTÉ</a:t>
            </a:r>
          </a:p>
        </p:txBody>
      </p:sp>
      <p:pic>
        <p:nvPicPr>
          <p:cNvPr id="138" name="Brazen_Serpent_Sculpture.jpg" descr="Brazen_Serpent_Sculpture.jpg"/>
          <p:cNvPicPr>
            <a:picLocks noChangeAspect="1"/>
          </p:cNvPicPr>
          <p:nvPr/>
        </p:nvPicPr>
        <p:blipFill>
          <a:blip r:embed="rId3">
            <a:extLst/>
          </a:blip>
          <a:stretch>
            <a:fillRect/>
          </a:stretch>
        </p:blipFill>
        <p:spPr>
          <a:xfrm>
            <a:off x="0" y="-6350"/>
            <a:ext cx="6667500" cy="10001250"/>
          </a:xfrm>
          <a:prstGeom prst="rect">
            <a:avLst/>
          </a:prstGeom>
          <a:ln w="12700">
            <a:miter lim="400000"/>
          </a:ln>
        </p:spPr>
      </p:pic>
      <p:sp>
        <p:nvSpPr>
          <p:cNvPr id="139" name="IEB - Cursus 2024-25…"/>
          <p:cNvSpPr txBox="1"/>
          <p:nvPr/>
        </p:nvSpPr>
        <p:spPr>
          <a:xfrm>
            <a:off x="8842176" y="8286750"/>
            <a:ext cx="3765948" cy="1016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200"/>
            </a:pPr>
            <a:r>
              <a:t>IEB - Cursus 2024-25</a:t>
            </a:r>
          </a:p>
          <a:p>
            <a:pPr>
              <a:defRPr i="1" sz="3200"/>
            </a:pPr>
            <a:r>
              <a:t>Formation pastorale 2.2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e connaître : &quot;L'attente différée rend le cœur malade mais le désir qui arrive est un arbre de vie&quot; (Pr 13. 12)…"/>
          <p:cNvSpPr txBox="1"/>
          <p:nvPr>
            <p:ph type="body" idx="1"/>
          </p:nvPr>
        </p:nvSpPr>
        <p:spPr>
          <a:prstGeom prst="rect">
            <a:avLst/>
          </a:prstGeom>
        </p:spPr>
        <p:txBody>
          <a:bodyPr/>
          <a:lstStyle/>
          <a:p>
            <a:pPr marL="0" indent="0">
              <a:buSzTx/>
              <a:buNone/>
              <a:defRPr sz="3000"/>
            </a:pPr>
            <a:r>
              <a:rPr u="sng"/>
              <a:t>Se connaître</a:t>
            </a:r>
            <a:r>
              <a:t> : "</a:t>
            </a:r>
            <a:r>
              <a:rPr i="1"/>
              <a:t>L'attente différée rend le cœur malade mais le désir qui arrive est un arbre de vie</a:t>
            </a:r>
            <a:r>
              <a:t>" (Pr 13. 12)</a:t>
            </a:r>
          </a:p>
          <a:p>
            <a:pPr marL="0" indent="0">
              <a:buSzTx/>
              <a:buNone/>
              <a:defRPr sz="3000"/>
            </a:pPr>
            <a:r>
              <a:t>"</a:t>
            </a:r>
            <a:r>
              <a:rPr i="1"/>
              <a:t>Un messager méchant tombe dans le mal, mais un ambassadeur fidèle est santé</a:t>
            </a:r>
            <a:r>
              <a:t>" (Pr 13. 17)</a:t>
            </a:r>
          </a:p>
          <a:p>
            <a:pPr marL="0" indent="0">
              <a:buSzTx/>
              <a:buNone/>
              <a:defRPr sz="3000"/>
            </a:pPr>
            <a:r>
              <a:t>"</a:t>
            </a:r>
            <a:r>
              <a:rPr i="1"/>
              <a:t>Un cœur sain est la vie de la chair, mais l'envie est la pourriture des os</a:t>
            </a:r>
            <a:r>
              <a:t>" (Pr 14. 30)</a:t>
            </a:r>
          </a:p>
        </p:txBody>
      </p:sp>
      <p:sp>
        <p:nvSpPr>
          <p:cNvPr id="186" name="Comme ton âme prospère"/>
          <p:cNvSpPr txBox="1"/>
          <p:nvPr/>
        </p:nvSpPr>
        <p:spPr>
          <a:xfrm>
            <a:off x="863600" y="4953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8400"/>
            </a:lvl1pPr>
          </a:lstStyle>
          <a:p>
            <a:pPr/>
            <a:r>
              <a:t>Comme ton âme prospère</a:t>
            </a:r>
          </a:p>
        </p:txBody>
      </p:sp>
      <p:pic>
        <p:nvPicPr>
          <p:cNvPr id="187" name="couteau.jpg" descr="couteau.jpg"/>
          <p:cNvPicPr>
            <a:picLocks noChangeAspect="1"/>
          </p:cNvPicPr>
          <p:nvPr/>
        </p:nvPicPr>
        <p:blipFill>
          <a:blip r:embed="rId2">
            <a:alphaModFix amt="63000"/>
            <a:extLst/>
          </a:blip>
          <a:stretch>
            <a:fillRect/>
          </a:stretch>
        </p:blipFill>
        <p:spPr>
          <a:xfrm>
            <a:off x="482600" y="273050"/>
            <a:ext cx="1905000" cy="2857500"/>
          </a:xfrm>
          <a:prstGeom prst="rect">
            <a:avLst/>
          </a:prstGeom>
          <a:ln w="12700">
            <a:miter lim="400000"/>
          </a:ln>
        </p:spPr>
      </p:pic>
      <p:sp>
        <p:nvSpPr>
          <p:cNvPr id="188" name="Prospérer…"/>
          <p:cNvSpPr txBox="1"/>
          <p:nvPr/>
        </p:nvSpPr>
        <p:spPr>
          <a:xfrm>
            <a:off x="10117906" y="628650"/>
            <a:ext cx="2541161"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900"/>
            </a:pPr>
            <a:r>
              <a:t>Prospérer</a:t>
            </a:r>
          </a:p>
          <a:p>
            <a:pPr algn="r">
              <a:defRPr sz="2900"/>
            </a:pPr>
            <a:r>
              <a:t>Hygiène</a:t>
            </a:r>
          </a:p>
          <a:p>
            <a:pPr algn="r">
              <a:defRPr b="1" sz="2900"/>
            </a:pPr>
            <a:r>
              <a:t>Ame purifiée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animEffect filter="fade" transition="in">
                                      <p:cBhvr>
                                        <p:cTn id="7" dur="1000"/>
                                        <p:tgtEl>
                                          <p:spTgt spid="18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85">
                                            <p:txEl>
                                              <p:pRg st="0" end="0"/>
                                            </p:txEl>
                                          </p:spTgt>
                                        </p:tgtEl>
                                        <p:attrNameLst>
                                          <p:attrName>style.visibility</p:attrName>
                                        </p:attrNameLst>
                                      </p:cBhvr>
                                      <p:to>
                                        <p:strVal val="visible"/>
                                      </p:to>
                                    </p:set>
                                    <p:animEffect filter="fade" transition="in">
                                      <p:cBhvr>
                                        <p:cTn id="10" dur="1000"/>
                                        <p:tgtEl>
                                          <p:spTgt spid="18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85">
                                            <p:txEl>
                                              <p:pRg st="1" end="1"/>
                                            </p:txEl>
                                          </p:spTgt>
                                        </p:tgtEl>
                                        <p:attrNameLst>
                                          <p:attrName>style.visibility</p:attrName>
                                        </p:attrNameLst>
                                      </p:cBhvr>
                                      <p:to>
                                        <p:strVal val="visible"/>
                                      </p:to>
                                    </p:set>
                                    <p:animEffect filter="fade" transition="in">
                                      <p:cBhvr>
                                        <p:cTn id="15" dur="1000"/>
                                        <p:tgtEl>
                                          <p:spTgt spid="18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85">
                                            <p:txEl>
                                              <p:pRg st="2" end="2"/>
                                            </p:txEl>
                                          </p:spTgt>
                                        </p:tgtEl>
                                        <p:attrNameLst>
                                          <p:attrName>style.visibility</p:attrName>
                                        </p:attrNameLst>
                                      </p:cBhvr>
                                      <p:to>
                                        <p:strVal val="visible"/>
                                      </p:to>
                                    </p:set>
                                    <p:animEffect filter="fade" transition="in">
                                      <p:cBhvr>
                                        <p:cTn id="20" dur="1000"/>
                                        <p:tgtEl>
                                          <p:spTgt spid="18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Voir comme Dieu : &quot;Ce qui éclaire les yeux réjouit le cœur; une bonne nouvelle engraisse les os&quot; (Prov 15. 30)…"/>
          <p:cNvSpPr txBox="1"/>
          <p:nvPr>
            <p:ph type="body" idx="1"/>
          </p:nvPr>
        </p:nvSpPr>
        <p:spPr>
          <a:prstGeom prst="rect">
            <a:avLst/>
          </a:prstGeom>
        </p:spPr>
        <p:txBody>
          <a:bodyPr/>
          <a:lstStyle/>
          <a:p>
            <a:pPr marL="0" indent="0">
              <a:buSzTx/>
              <a:buNone/>
              <a:defRPr sz="3000"/>
            </a:pPr>
            <a:r>
              <a:rPr u="sng"/>
              <a:t>Voir comme Dieu</a:t>
            </a:r>
            <a:r>
              <a:t> : "</a:t>
            </a:r>
            <a:r>
              <a:rPr i="1"/>
              <a:t>Ce qui éclaire les yeux réjouit le cœur; une bonne nouvelle engraisse les os</a:t>
            </a:r>
            <a:r>
              <a:t>" (Prov 15. 30)</a:t>
            </a:r>
          </a:p>
          <a:p>
            <a:pPr marL="0" indent="0">
              <a:buSzTx/>
              <a:buNone/>
              <a:defRPr sz="3000"/>
            </a:pPr>
            <a:r>
              <a:t>"</a:t>
            </a:r>
            <a:r>
              <a:rPr i="1"/>
              <a:t>Le cœur joyeux fait du bien à la santé, mais un esprit abattu dessèche les os</a:t>
            </a:r>
            <a:r>
              <a:t>" (Pr 17. 22)</a:t>
            </a:r>
          </a:p>
          <a:p>
            <a:pPr marL="0" indent="0">
              <a:buSzTx/>
              <a:buNone/>
              <a:defRPr sz="3000"/>
            </a:pPr>
            <a:r>
              <a:t>"</a:t>
            </a:r>
            <a:r>
              <a:rPr i="1"/>
              <a:t>Les paroles agréables sont un rayon de miel, douceur pour l'âme et santé pour les os</a:t>
            </a:r>
            <a:r>
              <a:t>" (Pr 16. 24)</a:t>
            </a:r>
          </a:p>
        </p:txBody>
      </p:sp>
      <p:sp>
        <p:nvSpPr>
          <p:cNvPr id="191" name="Comme ton âme prospère"/>
          <p:cNvSpPr txBox="1"/>
          <p:nvPr/>
        </p:nvSpPr>
        <p:spPr>
          <a:xfrm>
            <a:off x="863600" y="4953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8400"/>
            </a:lvl1pPr>
          </a:lstStyle>
          <a:p>
            <a:pPr/>
            <a:r>
              <a:t>Comme ton âme prospère</a:t>
            </a:r>
          </a:p>
        </p:txBody>
      </p:sp>
      <p:pic>
        <p:nvPicPr>
          <p:cNvPr id="192" name="couteau.jpg" descr="couteau.jpg"/>
          <p:cNvPicPr>
            <a:picLocks noChangeAspect="1"/>
          </p:cNvPicPr>
          <p:nvPr/>
        </p:nvPicPr>
        <p:blipFill>
          <a:blip r:embed="rId2">
            <a:alphaModFix amt="63000"/>
            <a:extLst/>
          </a:blip>
          <a:stretch>
            <a:fillRect/>
          </a:stretch>
        </p:blipFill>
        <p:spPr>
          <a:xfrm>
            <a:off x="482600" y="273050"/>
            <a:ext cx="1905000" cy="2857500"/>
          </a:xfrm>
          <a:prstGeom prst="rect">
            <a:avLst/>
          </a:prstGeom>
          <a:ln w="12700">
            <a:miter lim="400000"/>
          </a:ln>
        </p:spPr>
      </p:pic>
      <p:sp>
        <p:nvSpPr>
          <p:cNvPr id="193" name="Prospérer…"/>
          <p:cNvSpPr txBox="1"/>
          <p:nvPr/>
        </p:nvSpPr>
        <p:spPr>
          <a:xfrm>
            <a:off x="10117906" y="628650"/>
            <a:ext cx="2541161"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900"/>
            </a:pPr>
            <a:r>
              <a:t>Prospérer</a:t>
            </a:r>
          </a:p>
          <a:p>
            <a:pPr algn="r">
              <a:defRPr sz="2900"/>
            </a:pPr>
            <a:r>
              <a:t>Hygiène</a:t>
            </a:r>
          </a:p>
          <a:p>
            <a:pPr algn="r">
              <a:defRPr b="1" sz="2900"/>
            </a:pPr>
            <a:r>
              <a:t>Ame purifiée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animEffect filter="fade" transition="in">
                                      <p:cBhvr>
                                        <p:cTn id="7" dur="1000"/>
                                        <p:tgtEl>
                                          <p:spTgt spid="19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90">
                                            <p:txEl>
                                              <p:pRg st="0" end="0"/>
                                            </p:txEl>
                                          </p:spTgt>
                                        </p:tgtEl>
                                        <p:attrNameLst>
                                          <p:attrName>style.visibility</p:attrName>
                                        </p:attrNameLst>
                                      </p:cBhvr>
                                      <p:to>
                                        <p:strVal val="visible"/>
                                      </p:to>
                                    </p:set>
                                    <p:animEffect filter="fade" transition="in">
                                      <p:cBhvr>
                                        <p:cTn id="10" dur="1000"/>
                                        <p:tgtEl>
                                          <p:spTgt spid="19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90">
                                            <p:txEl>
                                              <p:pRg st="1" end="1"/>
                                            </p:txEl>
                                          </p:spTgt>
                                        </p:tgtEl>
                                        <p:attrNameLst>
                                          <p:attrName>style.visibility</p:attrName>
                                        </p:attrNameLst>
                                      </p:cBhvr>
                                      <p:to>
                                        <p:strVal val="visible"/>
                                      </p:to>
                                    </p:set>
                                    <p:animEffect filter="fade" transition="in">
                                      <p:cBhvr>
                                        <p:cTn id="15" dur="1000"/>
                                        <p:tgtEl>
                                          <p:spTgt spid="19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90">
                                            <p:txEl>
                                              <p:pRg st="2" end="2"/>
                                            </p:txEl>
                                          </p:spTgt>
                                        </p:tgtEl>
                                        <p:attrNameLst>
                                          <p:attrName>style.visibility</p:attrName>
                                        </p:attrNameLst>
                                      </p:cBhvr>
                                      <p:to>
                                        <p:strVal val="visible"/>
                                      </p:to>
                                    </p:set>
                                    <p:animEffect filter="fade" transition="in">
                                      <p:cBhvr>
                                        <p:cTn id="20" dur="1000"/>
                                        <p:tgtEl>
                                          <p:spTgt spid="19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Voir comme Dieu ET être malade : &quot;L'esprit d'un homme soutient son infirmité, mais l'esprit abattu, qui le soutiendra ?&quot; (Prov 18. 14)…"/>
          <p:cNvSpPr txBox="1"/>
          <p:nvPr>
            <p:ph type="body" idx="1"/>
          </p:nvPr>
        </p:nvSpPr>
        <p:spPr>
          <a:prstGeom prst="rect">
            <a:avLst/>
          </a:prstGeom>
        </p:spPr>
        <p:txBody>
          <a:bodyPr/>
          <a:lstStyle/>
          <a:p>
            <a:pPr marL="0" indent="0">
              <a:buSzTx/>
              <a:buNone/>
            </a:pPr>
            <a:r>
              <a:rPr u="sng"/>
              <a:t>Voir comme Dieu ET être malade</a:t>
            </a:r>
            <a:r>
              <a:t> : "</a:t>
            </a:r>
            <a:r>
              <a:rPr i="1"/>
              <a:t>L'esprit d'un homme soutient son infirmité, mais l'esprit abattu, qui le soutiendra ?" (Prov 18. 14)</a:t>
            </a:r>
            <a:endParaRPr i="1"/>
          </a:p>
          <a:p>
            <a:pPr marL="0" indent="0">
              <a:buSzTx/>
              <a:buNone/>
            </a:pPr>
            <a:r>
              <a:t>"</a:t>
            </a:r>
            <a:r>
              <a:rPr i="1"/>
              <a:t>Les meurtrissures et les plaies nettoient le mal, et les coups, les profondeurs de l'âme</a:t>
            </a:r>
            <a:r>
              <a:t>"</a:t>
            </a:r>
            <a:r>
              <a:rPr i="1"/>
              <a:t> (Prov 20. 30)</a:t>
            </a:r>
          </a:p>
        </p:txBody>
      </p:sp>
      <p:sp>
        <p:nvSpPr>
          <p:cNvPr id="196" name="Comme ton âme prospère"/>
          <p:cNvSpPr txBox="1"/>
          <p:nvPr/>
        </p:nvSpPr>
        <p:spPr>
          <a:xfrm>
            <a:off x="825500" y="4953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8400"/>
            </a:lvl1pPr>
          </a:lstStyle>
          <a:p>
            <a:pPr/>
            <a:r>
              <a:t>Comme ton âme prospère</a:t>
            </a:r>
          </a:p>
        </p:txBody>
      </p:sp>
      <p:pic>
        <p:nvPicPr>
          <p:cNvPr id="197" name="couteau.jpg" descr="couteau.jpg"/>
          <p:cNvPicPr>
            <a:picLocks noChangeAspect="1"/>
          </p:cNvPicPr>
          <p:nvPr/>
        </p:nvPicPr>
        <p:blipFill>
          <a:blip r:embed="rId2">
            <a:alphaModFix amt="63000"/>
            <a:extLst/>
          </a:blip>
          <a:stretch>
            <a:fillRect/>
          </a:stretch>
        </p:blipFill>
        <p:spPr>
          <a:xfrm>
            <a:off x="482600" y="273050"/>
            <a:ext cx="1905000" cy="2857500"/>
          </a:xfrm>
          <a:prstGeom prst="rect">
            <a:avLst/>
          </a:prstGeom>
          <a:ln w="12700">
            <a:miter lim="400000"/>
          </a:ln>
        </p:spPr>
      </p:pic>
      <p:sp>
        <p:nvSpPr>
          <p:cNvPr id="198" name="Prospérer…"/>
          <p:cNvSpPr txBox="1"/>
          <p:nvPr/>
        </p:nvSpPr>
        <p:spPr>
          <a:xfrm>
            <a:off x="10117906" y="628650"/>
            <a:ext cx="2541161"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900"/>
            </a:pPr>
            <a:r>
              <a:t>Prospérer</a:t>
            </a:r>
          </a:p>
          <a:p>
            <a:pPr algn="r">
              <a:defRPr sz="2900"/>
            </a:pPr>
            <a:r>
              <a:t>Hygiène</a:t>
            </a:r>
          </a:p>
          <a:p>
            <a:pPr algn="r">
              <a:defRPr b="1" sz="2900"/>
            </a:pPr>
            <a:r>
              <a:t>Ame purifiée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A retenir"/>
          <p:cNvSpPr txBox="1"/>
          <p:nvPr>
            <p:ph type="title"/>
          </p:nvPr>
        </p:nvSpPr>
        <p:spPr>
          <a:xfrm>
            <a:off x="-774700" y="495300"/>
            <a:ext cx="10464800" cy="2438400"/>
          </a:xfrm>
          <a:prstGeom prst="rect">
            <a:avLst/>
          </a:prstGeom>
        </p:spPr>
        <p:txBody>
          <a:bodyPr/>
          <a:lstStyle/>
          <a:p>
            <a:pPr/>
            <a:r>
              <a:t>A retenir</a:t>
            </a:r>
          </a:p>
        </p:txBody>
      </p:sp>
      <p:sp>
        <p:nvSpPr>
          <p:cNvPr id="201" name="Quelqu’un parmi vous est-il malade,…"/>
          <p:cNvSpPr txBox="1"/>
          <p:nvPr/>
        </p:nvSpPr>
        <p:spPr>
          <a:xfrm>
            <a:off x="1940396" y="3695700"/>
            <a:ext cx="9124008" cy="443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pPr>
            <a:r>
              <a:t>Quelqu’un parmi vous est-il malade,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pPr>
            <a:r>
              <a:t>qu’il appelle les anciens de l’assemblée,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pPr>
            <a:r>
              <a:t>et qu’ils prient pour lui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pPr>
            <a:r>
              <a:t>en l’oignant d’huile au nom du Seigneur;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pPr>
            <a:r>
              <a:t>et la prière de la foi sauvera le malade,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pPr>
            <a:r>
              <a:t>et le Seigneur le relèvera;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pPr>
            <a:r>
              <a:t>et s’il a commis des péchés, il lui sera pardonné.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pPr>
            <a:r>
              <a:t>Confessez donc vos fautes l’un à l’autre,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pPr>
            <a:r>
              <a:t>et priez l’un pour l’autre, en sorte que vos soyez guéris :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pPr>
            <a:r>
              <a:t>la fervente supplication du juste peut beaucoup.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pPr>
            <a:r>
              <a:t>(Jacques 5. 14-16)</a:t>
            </a:r>
          </a:p>
        </p:txBody>
      </p:sp>
      <p:pic>
        <p:nvPicPr>
          <p:cNvPr id="202" name="couteau.jpg" descr="couteau.jpg"/>
          <p:cNvPicPr>
            <a:picLocks noChangeAspect="1"/>
          </p:cNvPicPr>
          <p:nvPr/>
        </p:nvPicPr>
        <p:blipFill>
          <a:blip r:embed="rId2">
            <a:alphaModFix amt="63000"/>
            <a:extLst/>
          </a:blip>
          <a:stretch>
            <a:fillRect/>
          </a:stretch>
        </p:blipFill>
        <p:spPr>
          <a:xfrm>
            <a:off x="482600" y="273050"/>
            <a:ext cx="1905000" cy="2857500"/>
          </a:xfrm>
          <a:prstGeom prst="rect">
            <a:avLst/>
          </a:prstGeom>
          <a:ln w="12700">
            <a:miter lim="400000"/>
          </a:ln>
        </p:spPr>
      </p:pic>
      <p:sp>
        <p:nvSpPr>
          <p:cNvPr id="203" name="Prospérer…"/>
          <p:cNvSpPr txBox="1"/>
          <p:nvPr/>
        </p:nvSpPr>
        <p:spPr>
          <a:xfrm>
            <a:off x="10117906" y="628650"/>
            <a:ext cx="2541161"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900"/>
            </a:pPr>
            <a:r>
              <a:t>Prospérer</a:t>
            </a:r>
          </a:p>
          <a:p>
            <a:pPr algn="r">
              <a:defRPr sz="2900"/>
            </a:pPr>
            <a:r>
              <a:t>Hygiène</a:t>
            </a:r>
          </a:p>
          <a:p>
            <a:pPr algn="r">
              <a:defRPr b="1" sz="2900"/>
            </a:pPr>
            <a:r>
              <a:t>Ame purifiée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A retenir"/>
          <p:cNvSpPr txBox="1"/>
          <p:nvPr>
            <p:ph type="title"/>
          </p:nvPr>
        </p:nvSpPr>
        <p:spPr>
          <a:xfrm>
            <a:off x="-774700" y="495300"/>
            <a:ext cx="10464800" cy="2438400"/>
          </a:xfrm>
          <a:prstGeom prst="rect">
            <a:avLst/>
          </a:prstGeom>
        </p:spPr>
        <p:txBody>
          <a:bodyPr/>
          <a:lstStyle/>
          <a:p>
            <a:pPr/>
            <a:r>
              <a:t>A retenir</a:t>
            </a:r>
          </a:p>
        </p:txBody>
      </p:sp>
      <p:pic>
        <p:nvPicPr>
          <p:cNvPr id="206" name="couteau.jpg" descr="couteau.jpg"/>
          <p:cNvPicPr>
            <a:picLocks noChangeAspect="1"/>
          </p:cNvPicPr>
          <p:nvPr/>
        </p:nvPicPr>
        <p:blipFill>
          <a:blip r:embed="rId2">
            <a:alphaModFix amt="63000"/>
            <a:extLst/>
          </a:blip>
          <a:stretch>
            <a:fillRect/>
          </a:stretch>
        </p:blipFill>
        <p:spPr>
          <a:xfrm>
            <a:off x="482600" y="273050"/>
            <a:ext cx="1905000" cy="2857500"/>
          </a:xfrm>
          <a:prstGeom prst="rect">
            <a:avLst/>
          </a:prstGeom>
          <a:ln w="12700">
            <a:miter lim="400000"/>
          </a:ln>
        </p:spPr>
      </p:pic>
      <p:sp>
        <p:nvSpPr>
          <p:cNvPr id="207" name="Prospérer…"/>
          <p:cNvSpPr txBox="1"/>
          <p:nvPr/>
        </p:nvSpPr>
        <p:spPr>
          <a:xfrm>
            <a:off x="10117906" y="628650"/>
            <a:ext cx="2541161"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900"/>
            </a:pPr>
            <a:r>
              <a:t>Prospérer</a:t>
            </a:r>
          </a:p>
          <a:p>
            <a:pPr algn="r">
              <a:defRPr sz="2900"/>
            </a:pPr>
            <a:r>
              <a:t>Hygiène</a:t>
            </a:r>
          </a:p>
          <a:p>
            <a:pPr algn="r">
              <a:defRPr b="1" sz="2900"/>
            </a:pPr>
            <a:r>
              <a:t>Ame purifiée</a:t>
            </a:r>
          </a:p>
        </p:txBody>
      </p:sp>
      <p:sp>
        <p:nvSpPr>
          <p:cNvPr id="208" name="La trente-neuvième année de son règne,…"/>
          <p:cNvSpPr txBox="1"/>
          <p:nvPr/>
        </p:nvSpPr>
        <p:spPr>
          <a:xfrm>
            <a:off x="1270000" y="3902893"/>
            <a:ext cx="10464800" cy="4437014"/>
          </a:xfrm>
          <a:prstGeom prst="rect">
            <a:avLst/>
          </a:prstGeom>
          <a:solidFill>
            <a:schemeClr val="accent5">
              <a:hueOff val="100859"/>
              <a:satOff val="-13629"/>
              <a:lumOff val="2387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3000"/>
            </a:pPr>
            <a:r>
              <a:t>La trente-neuvième année de son règne, </a:t>
            </a:r>
          </a:p>
          <a:p>
            <a:pPr>
              <a:defRPr sz="3000"/>
            </a:pPr>
            <a:r>
              <a:t>Asa fut malade des pieds, </a:t>
            </a:r>
          </a:p>
          <a:p>
            <a:pPr>
              <a:defRPr sz="3000"/>
            </a:pPr>
            <a:r>
              <a:t>jusqu’à ce que son mal fut extrêmement grand.</a:t>
            </a:r>
          </a:p>
          <a:p>
            <a:pPr>
              <a:defRPr sz="3000"/>
            </a:pPr>
            <a:r>
              <a:t>Dans sa maladie aussi, </a:t>
            </a:r>
          </a:p>
          <a:p>
            <a:pPr>
              <a:defRPr sz="3000"/>
            </a:pPr>
            <a:r>
              <a:t>il ne rechercha pas l’Éternel, </a:t>
            </a:r>
          </a:p>
          <a:p>
            <a:pPr>
              <a:defRPr sz="3000"/>
            </a:pPr>
            <a:r>
              <a:t>mais les médecins. </a:t>
            </a:r>
          </a:p>
          <a:p>
            <a:pPr>
              <a:defRPr sz="3000"/>
            </a:pPr>
            <a:r>
              <a:t>(2Ch 16. 12)</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Définitions"/>
          <p:cNvSpPr txBox="1"/>
          <p:nvPr>
            <p:ph type="title"/>
          </p:nvPr>
        </p:nvSpPr>
        <p:spPr>
          <a:xfrm>
            <a:off x="-38100" y="482600"/>
            <a:ext cx="10464800" cy="2438400"/>
          </a:xfrm>
          <a:prstGeom prst="rect">
            <a:avLst/>
          </a:prstGeom>
        </p:spPr>
        <p:txBody>
          <a:bodyPr/>
          <a:lstStyle/>
          <a:p>
            <a:pPr/>
            <a:r>
              <a:t>Définitions</a:t>
            </a:r>
          </a:p>
        </p:txBody>
      </p:sp>
      <p:sp>
        <p:nvSpPr>
          <p:cNvPr id="144" name="État de complet bien-être physique, mental et social, et pas seulement en une absence de maladie ou d’infirmité. (Préambule de 1946 à la Constitution de l’OMS, pas modifié depuis). Plutôt comme un objectif, que certains jugeront utopique puisqu'elle clas"/>
          <p:cNvSpPr txBox="1"/>
          <p:nvPr/>
        </p:nvSpPr>
        <p:spPr>
          <a:xfrm>
            <a:off x="1806822" y="3771899"/>
            <a:ext cx="9391155" cy="444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71285" indent="-353785" algn="l" defTabSz="457200">
              <a:spcBef>
                <a:spcPts val="1200"/>
              </a:spcBef>
              <a:buSzPct val="171000"/>
              <a:buChar char="-"/>
              <a:defRPr sz="2600"/>
            </a:pPr>
            <a:r>
              <a:t>É</a:t>
            </a:r>
            <a:r>
              <a:t>tat de complet bien-être physique, mental et social, et pas seulement en une absence de maladie ou d’infirmité</a:t>
            </a:r>
            <a:r>
              <a:t>. (Préambule de 1946 à la Constitution de l’OMS, pas modifié depuis). Plutôt comme un objectif, que certains jugeront utopique puisqu'elle classe, selon le pays étudié, de </a:t>
            </a:r>
            <a:r>
              <a:t>70 à 99% des gens comme n'étant pas en bonne santé ou malade</a:t>
            </a:r>
            <a:r>
              <a:t>. </a:t>
            </a:r>
          </a:p>
          <a:p>
            <a:pPr marL="671285" indent="-353785" algn="l" defTabSz="457200">
              <a:spcBef>
                <a:spcPts val="1200"/>
              </a:spcBef>
              <a:buSzPct val="171000"/>
              <a:buChar char="-"/>
              <a:defRPr sz="2600"/>
            </a:pPr>
            <a:r>
              <a:t>État physique et mental relativement exempt de gênes et de souffrances</a:t>
            </a:r>
            <a:r>
              <a:t> (René Dubos), qui permet à l'individu de fonctionner aussi longtemps que possible dans le milieu où le hasard ou le choix l'ont placé. Présente la santé comme la convergence des notions d'autonomie et de bien-être.</a:t>
            </a:r>
          </a:p>
        </p:txBody>
      </p:sp>
      <p:pic>
        <p:nvPicPr>
          <p:cNvPr id="145" name="couteau.jpg" descr="couteau.jpg"/>
          <p:cNvPicPr>
            <a:picLocks noChangeAspect="1"/>
          </p:cNvPicPr>
          <p:nvPr/>
        </p:nvPicPr>
        <p:blipFill>
          <a:blip r:embed="rId2">
            <a:alphaModFix amt="63000"/>
            <a:extLst/>
          </a:blip>
          <a:stretch>
            <a:fillRect/>
          </a:stretch>
        </p:blipFill>
        <p:spPr>
          <a:xfrm>
            <a:off x="482600" y="273050"/>
            <a:ext cx="1905000" cy="2857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Bien-aimé, je souhaite qu’à tous égards…"/>
          <p:cNvSpPr txBox="1"/>
          <p:nvPr>
            <p:ph type="body" idx="1"/>
          </p:nvPr>
        </p:nvSpPr>
        <p:spPr>
          <a:prstGeom prst="rect">
            <a:avLst/>
          </a:prstGeom>
        </p:spPr>
        <p:txBody>
          <a:bodyPr/>
          <a:lstStyle/>
          <a:p>
            <a:pPr marL="0" indent="0" algn="ctr">
              <a:spcBef>
                <a:spcPts val="0"/>
              </a:spcBef>
              <a:buSzTx/>
              <a:buNone/>
              <a:defRPr sz="6200"/>
            </a:pPr>
            <a:r>
              <a:rPr i="1" sz="4400">
                <a:uFill>
                  <a:solidFill>
                    <a:srgbClr val="FFFFFF"/>
                  </a:solidFill>
                </a:uFill>
              </a:rPr>
              <a:t>Bien-aimé, je souhaite qu’à tous égards </a:t>
            </a:r>
            <a:endParaRPr i="1" sz="4400">
              <a:uFill>
                <a:solidFill>
                  <a:srgbClr val="FFFFFF"/>
                </a:solidFill>
              </a:uFill>
            </a:endParaRPr>
          </a:p>
          <a:p>
            <a:pPr marL="0" indent="0" algn="ctr">
              <a:spcBef>
                <a:spcPts val="0"/>
              </a:spcBef>
              <a:buSzTx/>
              <a:buNone/>
              <a:defRPr sz="6200"/>
            </a:pPr>
            <a:r>
              <a:rPr i="1" sz="4400" u="sng">
                <a:uFill>
                  <a:solidFill>
                    <a:srgbClr val="FFFFFF"/>
                  </a:solidFill>
                </a:uFill>
              </a:rPr>
              <a:t>tu prospères</a:t>
            </a:r>
            <a:endParaRPr i="1" sz="4400" u="sng">
              <a:uFill>
                <a:solidFill>
                  <a:srgbClr val="FFFFFF"/>
                </a:solidFill>
              </a:uFill>
            </a:endParaRPr>
          </a:p>
          <a:p>
            <a:pPr marL="0" indent="0" algn="ctr">
              <a:spcBef>
                <a:spcPts val="0"/>
              </a:spcBef>
              <a:buSzTx/>
              <a:buNone/>
              <a:defRPr sz="6200"/>
            </a:pPr>
            <a:r>
              <a:rPr i="1" sz="4400">
                <a:uFill>
                  <a:solidFill>
                    <a:srgbClr val="FFFFFF"/>
                  </a:solidFill>
                </a:uFill>
              </a:rPr>
              <a:t> et que </a:t>
            </a:r>
            <a:r>
              <a:rPr i="1" sz="4400" u="sng">
                <a:uFill>
                  <a:solidFill>
                    <a:srgbClr val="FFFFFF"/>
                  </a:solidFill>
                </a:uFill>
              </a:rPr>
              <a:t>tu sois en bonne santé</a:t>
            </a:r>
            <a:r>
              <a:rPr i="1" sz="4400">
                <a:uFill>
                  <a:solidFill>
                    <a:srgbClr val="FFFFFF"/>
                  </a:solidFill>
                </a:uFill>
              </a:rPr>
              <a:t>, </a:t>
            </a:r>
            <a:endParaRPr i="1" sz="4400">
              <a:uFill>
                <a:solidFill>
                  <a:srgbClr val="FFFFFF"/>
                </a:solidFill>
              </a:uFill>
            </a:endParaRPr>
          </a:p>
          <a:p>
            <a:pPr marL="0" indent="0" algn="ctr">
              <a:spcBef>
                <a:spcPts val="0"/>
              </a:spcBef>
              <a:buSzTx/>
              <a:buNone/>
              <a:defRPr sz="6200"/>
            </a:pPr>
            <a:r>
              <a:rPr i="1" sz="4400" u="sng">
                <a:uFill>
                  <a:solidFill>
                    <a:srgbClr val="FFFFFF"/>
                  </a:solidFill>
                </a:uFill>
              </a:rPr>
              <a:t>comme ton âme prospère</a:t>
            </a:r>
            <a:r>
              <a:rPr sz="4400">
                <a:uFill>
                  <a:solidFill>
                    <a:srgbClr val="FFFFFF"/>
                  </a:solidFill>
                </a:uFill>
              </a:rPr>
              <a:t>. </a:t>
            </a:r>
            <a:endParaRPr sz="4400">
              <a:uFill>
                <a:solidFill>
                  <a:srgbClr val="FFFFFF"/>
                </a:solidFill>
              </a:uFill>
            </a:endParaRPr>
          </a:p>
          <a:p>
            <a:pPr marL="0" indent="0" algn="ctr">
              <a:spcBef>
                <a:spcPts val="0"/>
              </a:spcBef>
              <a:buSzTx/>
              <a:buNone/>
              <a:defRPr sz="6200"/>
            </a:pPr>
            <a:r>
              <a:rPr sz="4400">
                <a:uFill>
                  <a:solidFill>
                    <a:srgbClr val="FFFFFF"/>
                  </a:solidFill>
                </a:uFill>
              </a:rPr>
              <a:t>(3Jean v2)</a:t>
            </a:r>
          </a:p>
        </p:txBody>
      </p:sp>
      <p:pic>
        <p:nvPicPr>
          <p:cNvPr id="148" name="couteau.jpg" descr="couteau.jpg"/>
          <p:cNvPicPr>
            <a:picLocks noChangeAspect="1"/>
          </p:cNvPicPr>
          <p:nvPr/>
        </p:nvPicPr>
        <p:blipFill>
          <a:blip r:embed="rId2">
            <a:alphaModFix amt="63000"/>
            <a:extLst/>
          </a:blip>
          <a:stretch>
            <a:fillRect/>
          </a:stretch>
        </p:blipFill>
        <p:spPr>
          <a:xfrm>
            <a:off x="482600" y="273050"/>
            <a:ext cx="1905000" cy="2857500"/>
          </a:xfrm>
          <a:prstGeom prst="rect">
            <a:avLst/>
          </a:prstGeom>
          <a:ln w="12700">
            <a:miter lim="400000"/>
          </a:ln>
        </p:spPr>
      </p:pic>
      <p:sp>
        <p:nvSpPr>
          <p:cNvPr id="149" name="Plan"/>
          <p:cNvSpPr txBox="1"/>
          <p:nvPr>
            <p:ph type="title"/>
          </p:nvPr>
        </p:nvSpPr>
        <p:spPr>
          <a:xfrm>
            <a:off x="1968500" y="495300"/>
            <a:ext cx="4038600" cy="2438400"/>
          </a:xfrm>
          <a:prstGeom prst="rect">
            <a:avLst/>
          </a:prstGeom>
        </p:spPr>
        <p:txBody>
          <a:bodyPr/>
          <a:lstStyle/>
          <a:p>
            <a:pPr/>
            <a:r>
              <a:t>Plan</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Repères"/>
          <p:cNvSpPr txBox="1"/>
          <p:nvPr>
            <p:ph type="title"/>
          </p:nvPr>
        </p:nvSpPr>
        <p:spPr>
          <a:xfrm>
            <a:off x="-952500" y="254000"/>
            <a:ext cx="10464800" cy="2438400"/>
          </a:xfrm>
          <a:prstGeom prst="rect">
            <a:avLst/>
          </a:prstGeom>
        </p:spPr>
        <p:txBody>
          <a:bodyPr/>
          <a:lstStyle/>
          <a:p>
            <a:pPr/>
            <a:r>
              <a:t>Repères</a:t>
            </a:r>
          </a:p>
        </p:txBody>
      </p:sp>
      <p:sp>
        <p:nvSpPr>
          <p:cNvPr id="152" name="Des possibles : Moïse était âgé de cent vingt ans quand il mourut; son oeil n’était pas affaibli, et sa vigueur ne s’en était pas allée. (De 34. 7)…"/>
          <p:cNvSpPr txBox="1"/>
          <p:nvPr/>
        </p:nvSpPr>
        <p:spPr>
          <a:xfrm>
            <a:off x="1867644" y="2939042"/>
            <a:ext cx="10571808" cy="6733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57678" indent="-340178" algn="l" defTabSz="457200">
              <a:buSzPct val="171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pPr>
            <a:r>
              <a:rPr u="sng"/>
              <a:t>Des possibles</a:t>
            </a:r>
            <a:r>
              <a:t> : </a:t>
            </a:r>
            <a:r>
              <a:rPr i="1"/>
              <a:t>Moïse était âgé de cent vingt ans quand il mourut; son oeil n’était pas affaibli, et sa vigueur ne s’en était pas allée</a:t>
            </a:r>
            <a:r>
              <a:t>. (De 34. 7)</a:t>
            </a:r>
          </a:p>
          <a:p>
            <a:pPr marL="657678" indent="-340178" algn="l" defTabSz="457200">
              <a:buSzPct val="171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uFill>
                  <a:solidFill>
                    <a:srgbClr val="FFFFFF"/>
                  </a:solidFill>
                </a:uFill>
              </a:defRPr>
            </a:pPr>
            <a:r>
              <a:rPr u="sng"/>
              <a:t>Mal faire et ses conséquences</a:t>
            </a:r>
            <a:r>
              <a:t> : </a:t>
            </a:r>
            <a:r>
              <a:rPr i="1"/>
              <a:t>Quiconque mange le pain ou boit la coupe du Seigneur indignement sera coupable à l’égard du corps et du sang du Seigneur... </a:t>
            </a:r>
            <a:r>
              <a:rPr i="1"/>
              <a:t>C’est pour cela que plusieurs sont faibles et malades parmi vous, et qu’un assez grand nombre dorment. </a:t>
            </a:r>
            <a:r>
              <a:t>(1Co 11. 27-30)</a:t>
            </a:r>
          </a:p>
          <a:p>
            <a:pPr marL="657678" indent="-340178" algn="l" defTabSz="457200">
              <a:buSzPct val="171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uFill>
                  <a:solidFill>
                    <a:srgbClr val="FFFFFF"/>
                  </a:solidFill>
                </a:uFill>
              </a:defRPr>
            </a:pPr>
            <a:r>
              <a:rPr u="sng"/>
              <a:t>Une longue vie</a:t>
            </a:r>
            <a:r>
              <a:t> : </a:t>
            </a:r>
            <a:r>
              <a:rPr i="1"/>
              <a:t>Honore ton père et ta mère, (c’est le premier commandement avec promesse), afin que tu prospères et que tu vives longtemps sur la terre. </a:t>
            </a:r>
            <a:r>
              <a:t>(Ex 20; Eph 6. 2 )</a:t>
            </a:r>
          </a:p>
          <a:p>
            <a:pPr marL="657678" indent="-340178" algn="l" defTabSz="457200">
              <a:buSzPct val="171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pPr>
            <a:r>
              <a:rPr u="sng"/>
              <a:t>Des obstacles à franchir </a:t>
            </a:r>
            <a:r>
              <a:t>: </a:t>
            </a:r>
            <a:r>
              <a:rPr i="1"/>
              <a:t>Et Isaac pria instamment l’Éternel au sujet de sa femme, car elle était stérile; et l’Éternel se rendit à ses prières, et Rebecca sa femme conçut. </a:t>
            </a:r>
            <a:r>
              <a:t>(Gen 25. 21) Ne vous conformez pas à ce siècle</a:t>
            </a:r>
            <a:r>
              <a:t> (Ro 12. 2)</a:t>
            </a:r>
          </a:p>
          <a:p>
            <a:pPr marL="657678" indent="-340178" algn="l" defTabSz="457200">
              <a:buSzPct val="171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500"/>
            </a:pPr>
            <a:r>
              <a:rPr i="0" u="sng"/>
              <a:t>Des obstacles à laisser</a:t>
            </a:r>
            <a:r>
              <a:rPr i="0"/>
              <a:t> : </a:t>
            </a:r>
            <a:r>
              <a:t>J'ai laissé Trophime malade à Milet </a:t>
            </a:r>
            <a:r>
              <a:rPr i="0"/>
              <a:t>(2Ti 4. 20)</a:t>
            </a:r>
            <a:endParaRPr i="0"/>
          </a:p>
          <a:p>
            <a:pPr marL="657678" indent="-340178" algn="l" defTabSz="457200">
              <a:buSzPct val="171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500">
                <a:uFill>
                  <a:solidFill>
                    <a:srgbClr val="FFFFFF"/>
                  </a:solidFill>
                </a:uFill>
              </a:defRPr>
            </a:pPr>
            <a:r>
              <a:rPr i="0" u="sng"/>
              <a:t>Dieu est souverain</a:t>
            </a:r>
            <a:r>
              <a:rPr i="0"/>
              <a:t> : </a:t>
            </a:r>
            <a:r>
              <a:t>Voyez maintenant que c’est moi, moi, le Même, et il n’y a point de dieu à côté de moi; Moi, je tue, et moi, je fais vivre; moi, je blesse, et moi, je guéris; et il n’y a personne qui délivre de ma main. </a:t>
            </a:r>
            <a:r>
              <a:rPr i="0"/>
              <a:t>(De 32. 39 )</a:t>
            </a:r>
            <a:endParaRPr i="0"/>
          </a:p>
          <a:p>
            <a:pPr marL="657678" indent="-340178" algn="l" defTabSz="457200">
              <a:buSzPct val="171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500">
                <a:uFill>
                  <a:solidFill>
                    <a:srgbClr val="FFFFFF"/>
                  </a:solidFill>
                </a:uFill>
              </a:defRPr>
            </a:pPr>
            <a:r>
              <a:rPr i="0" u="sng"/>
              <a:t>Nous sommes responsables</a:t>
            </a:r>
            <a:r>
              <a:rPr i="0"/>
              <a:t> : </a:t>
            </a:r>
            <a:r>
              <a:t>Si quelqu'un est malade, qu'il appelle les anciens de l'assemblée... (</a:t>
            </a:r>
            <a:r>
              <a:rPr i="0"/>
              <a:t>Jc 5. 14)</a:t>
            </a:r>
          </a:p>
        </p:txBody>
      </p:sp>
      <p:pic>
        <p:nvPicPr>
          <p:cNvPr id="153" name="couteau.jpg" descr="couteau.jpg"/>
          <p:cNvPicPr>
            <a:picLocks noChangeAspect="1"/>
          </p:cNvPicPr>
          <p:nvPr/>
        </p:nvPicPr>
        <p:blipFill>
          <a:blip r:embed="rId3">
            <a:alphaModFix amt="63000"/>
            <a:extLst/>
          </a:blip>
          <a:stretch>
            <a:fillRect/>
          </a:stretch>
        </p:blipFill>
        <p:spPr>
          <a:xfrm>
            <a:off x="482600" y="273050"/>
            <a:ext cx="1905000" cy="2857500"/>
          </a:xfrm>
          <a:prstGeom prst="rect">
            <a:avLst/>
          </a:prstGeom>
          <a:ln w="12700">
            <a:miter lim="400000"/>
          </a:ln>
        </p:spPr>
      </p:pic>
      <p:sp>
        <p:nvSpPr>
          <p:cNvPr id="154" name="Prospérer…"/>
          <p:cNvSpPr txBox="1"/>
          <p:nvPr/>
        </p:nvSpPr>
        <p:spPr>
          <a:xfrm>
            <a:off x="10604537" y="628650"/>
            <a:ext cx="2054530"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900"/>
            </a:pPr>
            <a:r>
              <a:t>Prospérer</a:t>
            </a:r>
          </a:p>
          <a:p>
            <a:pPr algn="r">
              <a:defRPr sz="2900"/>
            </a:pPr>
            <a:r>
              <a:t>Hygiène</a:t>
            </a:r>
          </a:p>
          <a:p>
            <a:pPr algn="r">
              <a:defRPr sz="2900"/>
            </a:pPr>
            <a:r>
              <a:t>Ame purifiée</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5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5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5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5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Indicateurs"/>
          <p:cNvSpPr txBox="1"/>
          <p:nvPr>
            <p:ph type="title"/>
          </p:nvPr>
        </p:nvSpPr>
        <p:spPr>
          <a:xfrm>
            <a:off x="-254000" y="254000"/>
            <a:ext cx="10464800" cy="2438400"/>
          </a:xfrm>
          <a:prstGeom prst="rect">
            <a:avLst/>
          </a:prstGeom>
        </p:spPr>
        <p:txBody>
          <a:bodyPr/>
          <a:lstStyle/>
          <a:p>
            <a:pPr/>
            <a:r>
              <a:t>Indicateurs</a:t>
            </a:r>
          </a:p>
        </p:txBody>
      </p:sp>
      <p:sp>
        <p:nvSpPr>
          <p:cNvPr id="159" name="astheneia (Jn 11. 4) : cette maladie n'est pas à la mort, mais pour la gloire de Dieu…"/>
          <p:cNvSpPr txBox="1"/>
          <p:nvPr>
            <p:ph type="body" idx="1"/>
          </p:nvPr>
        </p:nvSpPr>
        <p:spPr>
          <a:xfrm>
            <a:off x="609600" y="3073400"/>
            <a:ext cx="11544300" cy="5715000"/>
          </a:xfrm>
          <a:prstGeom prst="rect">
            <a:avLst/>
          </a:prstGeom>
        </p:spPr>
        <p:txBody>
          <a:bodyPr/>
          <a:lstStyle/>
          <a:p>
            <a:pPr>
              <a:spcBef>
                <a:spcPts val="0"/>
              </a:spcBef>
              <a:defRPr i="1" sz="3200"/>
            </a:pPr>
            <a:r>
              <a:rPr i="0"/>
              <a:t>astheneia</a:t>
            </a:r>
            <a:r>
              <a:t> </a:t>
            </a:r>
            <a:r>
              <a:rPr i="0"/>
              <a:t>(Jn 11. 4) : </a:t>
            </a:r>
            <a:r>
              <a:t>cette </a:t>
            </a:r>
            <a:r>
              <a:rPr u="sng"/>
              <a:t>maladie</a:t>
            </a:r>
            <a:r>
              <a:t> n'est pas à la mort, mais pour la gloire de Dieu</a:t>
            </a:r>
          </a:p>
          <a:p>
            <a:pPr>
              <a:spcBef>
                <a:spcPts val="0"/>
              </a:spcBef>
              <a:defRPr i="1" sz="3200"/>
            </a:pPr>
            <a:r>
              <a:rPr i="0"/>
              <a:t>nosos </a:t>
            </a:r>
            <a:r>
              <a:rPr i="0"/>
              <a:t>(Mt 10. 1) : </a:t>
            </a:r>
            <a:r>
              <a:t>il donna autorité pour ... guérir toute </a:t>
            </a:r>
            <a:r>
              <a:rPr u="sng"/>
              <a:t>maladie</a:t>
            </a:r>
            <a:endParaRPr i="0"/>
          </a:p>
          <a:p>
            <a:pPr>
              <a:spcBef>
                <a:spcPts val="0"/>
              </a:spcBef>
              <a:defRPr i="1" sz="3200"/>
            </a:pPr>
            <a:r>
              <a:rPr i="0"/>
              <a:t>malakia</a:t>
            </a:r>
            <a:r>
              <a:t> </a:t>
            </a:r>
            <a:r>
              <a:rPr i="0"/>
              <a:t>(Mt 9. 35) : </a:t>
            </a:r>
            <a:r>
              <a:t>guérissant toute </a:t>
            </a:r>
            <a:r>
              <a:rPr u="sng"/>
              <a:t>langueur</a:t>
            </a:r>
            <a:endParaRPr i="0"/>
          </a:p>
          <a:p>
            <a:pPr>
              <a:spcBef>
                <a:spcPts val="0"/>
              </a:spcBef>
              <a:defRPr i="1" sz="3200"/>
            </a:pPr>
            <a:r>
              <a:rPr i="0"/>
              <a:t>hugiaino</a:t>
            </a:r>
            <a:r>
              <a:rPr i="0"/>
              <a:t> (3Jn) : </a:t>
            </a:r>
            <a:r>
              <a:t>je souhaite à tous égards... que </a:t>
            </a:r>
            <a:r>
              <a:rPr u="sng"/>
              <a:t>tu sois en bonne santé</a:t>
            </a:r>
            <a:endParaRPr i="0" u="sng"/>
          </a:p>
          <a:p>
            <a:pPr>
              <a:spcBef>
                <a:spcPts val="0"/>
              </a:spcBef>
              <a:defRPr i="1" sz="3200"/>
            </a:pPr>
            <a:r>
              <a:rPr i="0"/>
              <a:t>stérilité; lèpre; emplâtre de figues; huile sur les plaies; Luc, le médecin (Col 4. 14)</a:t>
            </a:r>
            <a:endParaRPr i="0"/>
          </a:p>
          <a:p>
            <a:pPr>
              <a:spcBef>
                <a:spcPts val="0"/>
              </a:spcBef>
              <a:defRPr i="1" sz="3200"/>
            </a:pPr>
            <a:r>
              <a:rPr i="0"/>
              <a:t>l'arbre dont la feuille est pour la guérison des nations (Ap 22. 2)</a:t>
            </a:r>
            <a:endParaRPr i="0"/>
          </a:p>
          <a:p>
            <a:pPr>
              <a:spcBef>
                <a:spcPts val="0"/>
              </a:spcBef>
              <a:defRPr i="1" sz="3200"/>
            </a:pPr>
            <a:r>
              <a:rPr i="0"/>
              <a:t>toute maladie n'est pas consécutive à un péché, mais tout péché entraîne une maladie. (cf Prov 8. 36)</a:t>
            </a:r>
          </a:p>
        </p:txBody>
      </p:sp>
      <p:pic>
        <p:nvPicPr>
          <p:cNvPr id="160" name="couteau.jpg" descr="couteau.jpg"/>
          <p:cNvPicPr>
            <a:picLocks noChangeAspect="1"/>
          </p:cNvPicPr>
          <p:nvPr/>
        </p:nvPicPr>
        <p:blipFill>
          <a:blip r:embed="rId2">
            <a:alphaModFix amt="63000"/>
            <a:extLst/>
          </a:blip>
          <a:stretch>
            <a:fillRect/>
          </a:stretch>
        </p:blipFill>
        <p:spPr>
          <a:xfrm>
            <a:off x="482600" y="273050"/>
            <a:ext cx="1905000" cy="2857500"/>
          </a:xfrm>
          <a:prstGeom prst="rect">
            <a:avLst/>
          </a:prstGeom>
          <a:ln w="12700">
            <a:miter lim="400000"/>
          </a:ln>
        </p:spPr>
      </p:pic>
      <p:sp>
        <p:nvSpPr>
          <p:cNvPr id="161" name="Prospérer…"/>
          <p:cNvSpPr txBox="1"/>
          <p:nvPr/>
        </p:nvSpPr>
        <p:spPr>
          <a:xfrm>
            <a:off x="10604537" y="628650"/>
            <a:ext cx="2054530"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900"/>
            </a:pPr>
            <a:r>
              <a:t>Prospérer</a:t>
            </a:r>
          </a:p>
          <a:p>
            <a:pPr algn="r">
              <a:defRPr sz="2900"/>
            </a:pPr>
            <a:r>
              <a:t>Hygiène</a:t>
            </a:r>
          </a:p>
          <a:p>
            <a:pPr algn="r">
              <a:defRPr sz="2900"/>
            </a:pPr>
            <a:r>
              <a:t>Ame purifiée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u prospères"/>
          <p:cNvSpPr txBox="1"/>
          <p:nvPr>
            <p:ph type="title"/>
          </p:nvPr>
        </p:nvSpPr>
        <p:spPr>
          <a:xfrm>
            <a:off x="38100" y="254000"/>
            <a:ext cx="10464800" cy="2438400"/>
          </a:xfrm>
          <a:prstGeom prst="rect">
            <a:avLst/>
          </a:prstGeom>
        </p:spPr>
        <p:txBody>
          <a:bodyPr/>
          <a:lstStyle/>
          <a:p>
            <a:pPr/>
            <a:r>
              <a:t>Tu prospères</a:t>
            </a:r>
          </a:p>
        </p:txBody>
      </p:sp>
      <p:sp>
        <p:nvSpPr>
          <p:cNvPr id="164" name="Dieu acheva au septième jour toute l'œuvre qu'il fit, et se reposa (Gen 2. 2), créa l'humain à son image (Gen 1. 26), pour fructifier... (Gen 1. 28)…"/>
          <p:cNvSpPr txBox="1"/>
          <p:nvPr>
            <p:ph type="body" idx="1"/>
          </p:nvPr>
        </p:nvSpPr>
        <p:spPr>
          <a:xfrm>
            <a:off x="1270000" y="3429000"/>
            <a:ext cx="10464800" cy="5715000"/>
          </a:xfrm>
          <a:prstGeom prst="rect">
            <a:avLst/>
          </a:prstGeom>
        </p:spPr>
        <p:txBody>
          <a:bodyPr/>
          <a:lstStyle/>
          <a:p>
            <a:pPr marL="725714" indent="-408214">
              <a:spcBef>
                <a:spcPts val="0"/>
              </a:spcBef>
              <a:defRPr i="1" sz="3000"/>
            </a:pPr>
            <a:r>
              <a:t>Dieu acheva au septième jour toute l'œuvre qu'il fit, et se reposa</a:t>
            </a:r>
            <a:r>
              <a:rPr i="0"/>
              <a:t> (Gen 2. 2), créa l'humain à son image (Gen 1. 26), pour fructifier... (Gen 1. 28)</a:t>
            </a:r>
          </a:p>
          <a:p>
            <a:pPr marL="725714" indent="-408214">
              <a:spcBef>
                <a:spcPts val="0"/>
              </a:spcBef>
              <a:defRPr sz="3000"/>
            </a:pPr>
            <a:r>
              <a:rPr i="1"/>
              <a:t>shabbat</a:t>
            </a:r>
            <a:r>
              <a:t> : cessation et profit; définition d'Irénée (vers 180 ap JC) : </a:t>
            </a:r>
            <a:r>
              <a:rPr i="1" spc="-90"/>
              <a:t>la loi commandait qu'on s'abstint le jour du sabbat de tout gain réalisé par le commerce (CLH p155)</a:t>
            </a:r>
          </a:p>
          <a:p>
            <a:pPr marL="725714" indent="-408214">
              <a:spcBef>
                <a:spcPts val="0"/>
              </a:spcBef>
              <a:defRPr sz="3000"/>
            </a:pPr>
            <a:r>
              <a:t>le repos après l'action</a:t>
            </a:r>
          </a:p>
          <a:p>
            <a:pPr marL="725714" indent="-408214">
              <a:spcBef>
                <a:spcPts val="0"/>
              </a:spcBef>
              <a:defRPr sz="3000"/>
            </a:pPr>
            <a:r>
              <a:t>deux excès : activisme et paresse</a:t>
            </a:r>
          </a:p>
          <a:p>
            <a:pPr marL="725714" indent="-408214">
              <a:spcBef>
                <a:spcPts val="0"/>
              </a:spcBef>
              <a:defRPr sz="3000"/>
            </a:pPr>
            <a:r>
              <a:t>pourquoi ne pas l'observer ? (Jer 17. 27)</a:t>
            </a:r>
          </a:p>
          <a:p>
            <a:pPr marL="725714" indent="-408214">
              <a:spcBef>
                <a:spcPts val="0"/>
              </a:spcBef>
              <a:defRPr sz="3000"/>
            </a:pPr>
            <a:r>
              <a:t>les rythmes, soleil, lune, terre, les saisons (Gen 1. 14-15)</a:t>
            </a:r>
          </a:p>
        </p:txBody>
      </p:sp>
      <p:pic>
        <p:nvPicPr>
          <p:cNvPr id="165" name="couteau.jpg" descr="couteau.jpg"/>
          <p:cNvPicPr>
            <a:picLocks noChangeAspect="1"/>
          </p:cNvPicPr>
          <p:nvPr/>
        </p:nvPicPr>
        <p:blipFill>
          <a:blip r:embed="rId2">
            <a:alphaModFix amt="63000"/>
            <a:extLst/>
          </a:blip>
          <a:stretch>
            <a:fillRect/>
          </a:stretch>
        </p:blipFill>
        <p:spPr>
          <a:xfrm>
            <a:off x="482600" y="273050"/>
            <a:ext cx="1905000" cy="2857500"/>
          </a:xfrm>
          <a:prstGeom prst="rect">
            <a:avLst/>
          </a:prstGeom>
          <a:ln w="12700">
            <a:miter lim="400000"/>
          </a:ln>
        </p:spPr>
      </p:pic>
      <p:sp>
        <p:nvSpPr>
          <p:cNvPr id="166" name="Prospérer…"/>
          <p:cNvSpPr txBox="1"/>
          <p:nvPr/>
        </p:nvSpPr>
        <p:spPr>
          <a:xfrm>
            <a:off x="10604537" y="628650"/>
            <a:ext cx="2054530"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1" sz="2900"/>
            </a:pPr>
            <a:r>
              <a:t>Prospérer</a:t>
            </a:r>
          </a:p>
          <a:p>
            <a:pPr algn="r">
              <a:defRPr sz="2900"/>
            </a:pPr>
            <a:r>
              <a:t>Hygiène</a:t>
            </a:r>
          </a:p>
          <a:p>
            <a:pPr algn="r">
              <a:defRPr sz="2900"/>
            </a:pPr>
            <a:r>
              <a:t>Ame purifiée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Que tu sois…"/>
          <p:cNvSpPr txBox="1"/>
          <p:nvPr>
            <p:ph type="title"/>
          </p:nvPr>
        </p:nvSpPr>
        <p:spPr>
          <a:xfrm>
            <a:off x="533400" y="495300"/>
            <a:ext cx="10464800" cy="2438400"/>
          </a:xfrm>
          <a:prstGeom prst="rect">
            <a:avLst/>
          </a:prstGeom>
        </p:spPr>
        <p:txBody>
          <a:bodyPr/>
          <a:lstStyle/>
          <a:p>
            <a:pPr/>
            <a:r>
              <a:t>Que tu sois </a:t>
            </a:r>
          </a:p>
          <a:p>
            <a:pPr/>
            <a:r>
              <a:t>en bonne santé</a:t>
            </a:r>
          </a:p>
        </p:txBody>
      </p:sp>
      <p:sp>
        <p:nvSpPr>
          <p:cNvPr id="169" name="La nourriture sanctifiée par la parole et la prière (1Ti 4.5)…"/>
          <p:cNvSpPr txBox="1"/>
          <p:nvPr>
            <p:ph type="body" idx="1"/>
          </p:nvPr>
        </p:nvSpPr>
        <p:spPr>
          <a:xfrm>
            <a:off x="1270000" y="3390900"/>
            <a:ext cx="10464800" cy="5715000"/>
          </a:xfrm>
          <a:prstGeom prst="rect">
            <a:avLst/>
          </a:prstGeom>
        </p:spPr>
        <p:txBody>
          <a:bodyPr/>
          <a:lstStyle/>
          <a:p>
            <a:pPr>
              <a:spcBef>
                <a:spcPts val="0"/>
              </a:spcBef>
              <a:defRPr sz="2900"/>
            </a:pPr>
            <a:r>
              <a:t>La nourriture sanctifiée par la parole et la prière (1Ti 4.5)</a:t>
            </a:r>
          </a:p>
          <a:p>
            <a:pPr>
              <a:spcBef>
                <a:spcPts val="0"/>
              </a:spcBef>
              <a:defRPr sz="2900"/>
            </a:pPr>
            <a:r>
              <a:t>Pas de viande mentionnée avant le déluge, une alimentation faite de fruits et de légumes, centrée sur le pain, l'eau et un peu de vin... sobrement, justement, pieusement (Tite 2. 12)</a:t>
            </a:r>
          </a:p>
          <a:p>
            <a:pPr>
              <a:spcBef>
                <a:spcPts val="0"/>
              </a:spcBef>
              <a:defRPr sz="2900"/>
            </a:pPr>
            <a:r>
              <a:t>Des animaux purs et impurs, règles sur l'impureté, impur jusqu'au soir</a:t>
            </a:r>
          </a:p>
          <a:p>
            <a:pPr>
              <a:spcBef>
                <a:spcPts val="0"/>
              </a:spcBef>
              <a:defRPr sz="2900"/>
            </a:pPr>
            <a:r>
              <a:t>Nourriture et occultisme (Daniel 1. 8; 10. 3)</a:t>
            </a:r>
          </a:p>
          <a:p>
            <a:pPr>
              <a:spcBef>
                <a:spcPts val="0"/>
              </a:spcBef>
              <a:defRPr sz="2900"/>
            </a:pPr>
            <a:r>
              <a:t>Cherchez le royaume de Dieu et sa justice, et toutes choses vous seront données par dessus... La vie n'est-elle pas plus que la nourriture ? (Mat 6. 33)</a:t>
            </a:r>
          </a:p>
          <a:p>
            <a:pPr>
              <a:spcBef>
                <a:spcPts val="0"/>
              </a:spcBef>
              <a:defRPr sz="2900"/>
            </a:pPr>
            <a:r>
              <a:t>Ils prenaient leur nourriture avec joie et simplicité de cœur (Ac 2. 46)</a:t>
            </a:r>
          </a:p>
          <a:p>
            <a:pPr>
              <a:spcBef>
                <a:spcPts val="0"/>
              </a:spcBef>
              <a:defRPr sz="2900"/>
            </a:pPr>
            <a:r>
              <a:t>Ne pas compenser (Eph 5. 18)</a:t>
            </a:r>
          </a:p>
        </p:txBody>
      </p:sp>
      <p:pic>
        <p:nvPicPr>
          <p:cNvPr id="170" name="couteau.jpg" descr="couteau.jpg"/>
          <p:cNvPicPr>
            <a:picLocks noChangeAspect="1"/>
          </p:cNvPicPr>
          <p:nvPr/>
        </p:nvPicPr>
        <p:blipFill>
          <a:blip r:embed="rId3">
            <a:alphaModFix amt="63000"/>
            <a:extLst/>
          </a:blip>
          <a:stretch>
            <a:fillRect/>
          </a:stretch>
        </p:blipFill>
        <p:spPr>
          <a:xfrm>
            <a:off x="482600" y="273050"/>
            <a:ext cx="1905000" cy="2857500"/>
          </a:xfrm>
          <a:prstGeom prst="rect">
            <a:avLst/>
          </a:prstGeom>
          <a:ln w="12700">
            <a:miter lim="400000"/>
          </a:ln>
        </p:spPr>
      </p:pic>
      <p:sp>
        <p:nvSpPr>
          <p:cNvPr id="171" name="Prospérer…"/>
          <p:cNvSpPr txBox="1"/>
          <p:nvPr/>
        </p:nvSpPr>
        <p:spPr>
          <a:xfrm>
            <a:off x="10604537" y="628650"/>
            <a:ext cx="2054530"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900"/>
            </a:pPr>
            <a:r>
              <a:t>Prospérer</a:t>
            </a:r>
          </a:p>
          <a:p>
            <a:pPr algn="r">
              <a:defRPr b="1" sz="2900"/>
            </a:pPr>
            <a:r>
              <a:t>Hygiène</a:t>
            </a:r>
          </a:p>
          <a:p>
            <a:pPr algn="r">
              <a:defRPr sz="2900"/>
            </a:pPr>
            <a:r>
              <a:t>Ame purifiée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Comme ton âme prospère"/>
          <p:cNvSpPr txBox="1"/>
          <p:nvPr>
            <p:ph type="title"/>
          </p:nvPr>
        </p:nvSpPr>
        <p:spPr>
          <a:xfrm>
            <a:off x="850900" y="495300"/>
            <a:ext cx="10464800" cy="2438400"/>
          </a:xfrm>
          <a:prstGeom prst="rect">
            <a:avLst/>
          </a:prstGeom>
        </p:spPr>
        <p:txBody>
          <a:bodyPr/>
          <a:lstStyle/>
          <a:p>
            <a:pPr/>
            <a:r>
              <a:t>Comme ton âme prospère</a:t>
            </a:r>
          </a:p>
        </p:txBody>
      </p:sp>
      <p:sp>
        <p:nvSpPr>
          <p:cNvPr id="176" name="Mon fils, n’oublie pas mon enseignement, et que ton coeur garde mes commandements; car ils t’ajouteront un prolongement de jours, et des années de vie, et la paix. (Prov 3. 1)…"/>
          <p:cNvSpPr txBox="1"/>
          <p:nvPr>
            <p:ph type="body" idx="1"/>
          </p:nvPr>
        </p:nvSpPr>
        <p:spPr>
          <a:xfrm>
            <a:off x="1270000" y="3619500"/>
            <a:ext cx="10464800" cy="5715000"/>
          </a:xfrm>
          <a:prstGeom prst="rect">
            <a:avLst/>
          </a:prstGeom>
        </p:spPr>
        <p:txBody>
          <a:bodyPr/>
          <a:lstStyle/>
          <a:p>
            <a:pPr marL="0" indent="0">
              <a:spcBef>
                <a:spcPts val="0"/>
              </a:spcBef>
              <a:buSzTx/>
              <a:buNone/>
              <a:defRPr i="1" sz="3000"/>
            </a:pPr>
            <a:r>
              <a:t>Mon fils, n’oublie pas mon enseignement, et que </a:t>
            </a:r>
            <a:r>
              <a:rPr u="sng"/>
              <a:t>ton coeur</a:t>
            </a:r>
            <a:r>
              <a:t> garde </a:t>
            </a:r>
            <a:r>
              <a:rPr u="sng"/>
              <a:t>mes commandements</a:t>
            </a:r>
            <a:r>
              <a:t>; car ils t’ajouteront </a:t>
            </a:r>
            <a:r>
              <a:rPr u="sng"/>
              <a:t>un prolongement de jours</a:t>
            </a:r>
            <a:r>
              <a:t>, et des années de vie, </a:t>
            </a:r>
            <a:r>
              <a:rPr u="sng"/>
              <a:t>et la paix</a:t>
            </a:r>
            <a:r>
              <a:t>. </a:t>
            </a:r>
            <a:r>
              <a:rPr i="0"/>
              <a:t>(Prov 3. 1)</a:t>
            </a:r>
            <a:endParaRPr i="0"/>
          </a:p>
          <a:p>
            <a:pPr mar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pPr>
            <a:r>
              <a:rPr i="1"/>
              <a:t>Ne sois pas </a:t>
            </a:r>
            <a:r>
              <a:rPr i="1" u="sng"/>
              <a:t>sage</a:t>
            </a:r>
            <a:r>
              <a:rPr i="1"/>
              <a:t> à tes propres yeux; crains l’Éternel et éloigne-toi du mal: ce sera </a:t>
            </a:r>
            <a:r>
              <a:rPr i="1" u="sng"/>
              <a:t>la santé pour ton nombril</a:t>
            </a:r>
            <a:r>
              <a:rPr i="1"/>
              <a:t>, et </a:t>
            </a:r>
            <a:r>
              <a:rPr i="1" u="sng"/>
              <a:t>un arrosement pour tes os.</a:t>
            </a:r>
            <a:r>
              <a:rPr i="1"/>
              <a:t> </a:t>
            </a:r>
            <a:r>
              <a:t>(Prov 3. 8)</a:t>
            </a:r>
          </a:p>
          <a:p>
            <a:pPr marL="0" indent="0">
              <a:spcBef>
                <a:spcPts val="0"/>
              </a:spcBef>
              <a:buSzTx/>
              <a:buNone/>
              <a:defRPr sz="3000"/>
            </a:pPr>
            <a:r>
              <a:rPr i="1"/>
              <a:t>Mon fils, sois attentif à mes paroles, incline ton oreille à mes discours. Qu’ils ne s’éloignent point de tes yeux; garde-les au dedans de ton coeur; car ils sont </a:t>
            </a:r>
            <a:r>
              <a:rPr i="1" u="sng"/>
              <a:t>la vie </a:t>
            </a:r>
            <a:r>
              <a:rPr i="1"/>
              <a:t>de ceux qui les trouvent, et </a:t>
            </a:r>
            <a:r>
              <a:rPr i="1" u="sng"/>
              <a:t>la santé de toute leur chair</a:t>
            </a:r>
            <a:r>
              <a:rPr i="1"/>
              <a:t>. </a:t>
            </a:r>
            <a:r>
              <a:t>(Prov 4. 20-22)</a:t>
            </a:r>
          </a:p>
        </p:txBody>
      </p:sp>
      <p:pic>
        <p:nvPicPr>
          <p:cNvPr id="177" name="couteau.jpg" descr="couteau.jpg"/>
          <p:cNvPicPr>
            <a:picLocks noChangeAspect="1"/>
          </p:cNvPicPr>
          <p:nvPr/>
        </p:nvPicPr>
        <p:blipFill>
          <a:blip r:embed="rId2">
            <a:alphaModFix amt="63000"/>
            <a:extLst/>
          </a:blip>
          <a:stretch>
            <a:fillRect/>
          </a:stretch>
        </p:blipFill>
        <p:spPr>
          <a:xfrm>
            <a:off x="482600" y="273050"/>
            <a:ext cx="1905000" cy="2857500"/>
          </a:xfrm>
          <a:prstGeom prst="rect">
            <a:avLst/>
          </a:prstGeom>
          <a:ln w="12700">
            <a:miter lim="400000"/>
          </a:ln>
        </p:spPr>
      </p:pic>
      <p:sp>
        <p:nvSpPr>
          <p:cNvPr id="178" name="Prospérer…"/>
          <p:cNvSpPr txBox="1"/>
          <p:nvPr/>
        </p:nvSpPr>
        <p:spPr>
          <a:xfrm>
            <a:off x="10117906" y="628650"/>
            <a:ext cx="2541161"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900"/>
            </a:pPr>
            <a:r>
              <a:t>Prospérer</a:t>
            </a:r>
          </a:p>
          <a:p>
            <a:pPr algn="r">
              <a:defRPr sz="2900"/>
            </a:pPr>
            <a:r>
              <a:t>Hygiène</a:t>
            </a:r>
          </a:p>
          <a:p>
            <a:pPr algn="r">
              <a:defRPr b="1" sz="2900"/>
            </a:pPr>
            <a:r>
              <a:t>Ame purifiée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6">
                                            <p:bg/>
                                          </p:spTgt>
                                        </p:tgtEl>
                                        <p:attrNameLst>
                                          <p:attrName>style.visibility</p:attrName>
                                        </p:attrNameLst>
                                      </p:cBhvr>
                                      <p:to>
                                        <p:strVal val="visible"/>
                                      </p:to>
                                    </p:set>
                                    <p:animEffect filter="fade" transition="in">
                                      <p:cBhvr>
                                        <p:cTn id="7" dur="1000"/>
                                        <p:tgtEl>
                                          <p:spTgt spid="17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6">
                                            <p:txEl>
                                              <p:pRg st="0" end="0"/>
                                            </p:txEl>
                                          </p:spTgt>
                                        </p:tgtEl>
                                        <p:attrNameLst>
                                          <p:attrName>style.visibility</p:attrName>
                                        </p:attrNameLst>
                                      </p:cBhvr>
                                      <p:to>
                                        <p:strVal val="visible"/>
                                      </p:to>
                                    </p:set>
                                    <p:animEffect filter="fade" transition="in">
                                      <p:cBhvr>
                                        <p:cTn id="10" dur="1000"/>
                                        <p:tgtEl>
                                          <p:spTgt spid="17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76">
                                            <p:txEl>
                                              <p:pRg st="1" end="1"/>
                                            </p:txEl>
                                          </p:spTgt>
                                        </p:tgtEl>
                                        <p:attrNameLst>
                                          <p:attrName>style.visibility</p:attrName>
                                        </p:attrNameLst>
                                      </p:cBhvr>
                                      <p:to>
                                        <p:strVal val="visible"/>
                                      </p:to>
                                    </p:set>
                                    <p:animEffect filter="fade" transition="in">
                                      <p:cBhvr>
                                        <p:cTn id="15" dur="1000"/>
                                        <p:tgtEl>
                                          <p:spTgt spid="17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76">
                                            <p:txEl>
                                              <p:pRg st="2" end="2"/>
                                            </p:txEl>
                                          </p:spTgt>
                                        </p:tgtEl>
                                        <p:attrNameLst>
                                          <p:attrName>style.visibility</p:attrName>
                                        </p:attrNameLst>
                                      </p:cBhvr>
                                      <p:to>
                                        <p:strVal val="visible"/>
                                      </p:to>
                                    </p:set>
                                    <p:animEffect filter="fade" transition="in">
                                      <p:cBhvr>
                                        <p:cTn id="20" dur="1000"/>
                                        <p:tgtEl>
                                          <p:spTgt spid="17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Vivre longtemps : &quot;La crainte de l'Eternel ajoute des jours, mais les années des méchants seront raccourcies&quot; (Prov 10. 27)…"/>
          <p:cNvSpPr txBox="1"/>
          <p:nvPr>
            <p:ph type="body" idx="1"/>
          </p:nvPr>
        </p:nvSpPr>
        <p:spPr>
          <a:xfrm>
            <a:off x="1270000" y="3289300"/>
            <a:ext cx="10464800" cy="5715000"/>
          </a:xfrm>
          <a:prstGeom prst="rect">
            <a:avLst/>
          </a:prstGeom>
        </p:spPr>
        <p:txBody>
          <a:bodyPr/>
          <a:lstStyle/>
          <a:p>
            <a:pPr marL="0" indent="0">
              <a:buSzTx/>
              <a:buNone/>
              <a:defRPr sz="3000"/>
            </a:pPr>
            <a:r>
              <a:rPr u="sng"/>
              <a:t>Vivre longtemps</a:t>
            </a:r>
            <a:r>
              <a:t> : "</a:t>
            </a:r>
            <a:r>
              <a:rPr i="1"/>
              <a:t>La crainte de l'Eternel ajoute des jours, mais les années des méchants seront raccourcies</a:t>
            </a:r>
            <a:r>
              <a:t>" (Prov 10. 27)</a:t>
            </a:r>
          </a:p>
          <a:p>
            <a:pPr lvl="1" marL="0" indent="0">
              <a:buSzTx/>
              <a:buNone/>
              <a:defRPr sz="3000"/>
            </a:pPr>
            <a:r>
              <a:rPr u="sng"/>
              <a:t>Un rôle de la femme</a:t>
            </a:r>
            <a:r>
              <a:t> : "</a:t>
            </a:r>
            <a:r>
              <a:rPr i="1"/>
              <a:t>Une femme vertueuse est la couronne de son mari, mais celle qui fait honte est de la pourriture pour ses os</a:t>
            </a:r>
            <a:r>
              <a:t>" (Prov 12. 4)</a:t>
            </a:r>
          </a:p>
          <a:p>
            <a:pPr marL="0" indent="0">
              <a:buSzTx/>
              <a:buNone/>
              <a:defRPr sz="3000"/>
            </a:pPr>
            <a:r>
              <a:rPr u="sng"/>
              <a:t>La puissance de la rhétorique</a:t>
            </a:r>
            <a:r>
              <a:t> : "</a:t>
            </a:r>
            <a:r>
              <a:rPr i="1"/>
              <a:t>Il y a tel homme qui dit légèrement et qui perce comme une épée, mais la langue des sages est santé</a:t>
            </a:r>
            <a:r>
              <a:t>" (Prov 12. 18)</a:t>
            </a:r>
          </a:p>
        </p:txBody>
      </p:sp>
      <p:sp>
        <p:nvSpPr>
          <p:cNvPr id="181" name="Comme ton âme prospère"/>
          <p:cNvSpPr txBox="1"/>
          <p:nvPr/>
        </p:nvSpPr>
        <p:spPr>
          <a:xfrm>
            <a:off x="850900" y="4953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8400"/>
            </a:lvl1pPr>
          </a:lstStyle>
          <a:p>
            <a:pPr/>
            <a:r>
              <a:t>Comme ton âme prospère</a:t>
            </a:r>
          </a:p>
        </p:txBody>
      </p:sp>
      <p:pic>
        <p:nvPicPr>
          <p:cNvPr id="182" name="couteau.jpg" descr="couteau.jpg"/>
          <p:cNvPicPr>
            <a:picLocks noChangeAspect="1"/>
          </p:cNvPicPr>
          <p:nvPr/>
        </p:nvPicPr>
        <p:blipFill>
          <a:blip r:embed="rId2">
            <a:alphaModFix amt="63000"/>
            <a:extLst/>
          </a:blip>
          <a:stretch>
            <a:fillRect/>
          </a:stretch>
        </p:blipFill>
        <p:spPr>
          <a:xfrm>
            <a:off x="482600" y="273050"/>
            <a:ext cx="1905000" cy="2857500"/>
          </a:xfrm>
          <a:prstGeom prst="rect">
            <a:avLst/>
          </a:prstGeom>
          <a:ln w="12700">
            <a:miter lim="400000"/>
          </a:ln>
        </p:spPr>
      </p:pic>
      <p:sp>
        <p:nvSpPr>
          <p:cNvPr id="183" name="Prospérer…"/>
          <p:cNvSpPr txBox="1"/>
          <p:nvPr/>
        </p:nvSpPr>
        <p:spPr>
          <a:xfrm>
            <a:off x="10117906" y="628650"/>
            <a:ext cx="2541161"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900"/>
            </a:pPr>
            <a:r>
              <a:t>Prospérer</a:t>
            </a:r>
          </a:p>
          <a:p>
            <a:pPr algn="r">
              <a:defRPr sz="2900"/>
            </a:pPr>
            <a:r>
              <a:t>Hygiène</a:t>
            </a:r>
          </a:p>
          <a:p>
            <a:pPr algn="r">
              <a:defRPr b="1" sz="2900"/>
            </a:pPr>
            <a:r>
              <a:t>Ame purifiée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0">
                                            <p:bg/>
                                          </p:spTgt>
                                        </p:tgtEl>
                                        <p:attrNameLst>
                                          <p:attrName>style.visibility</p:attrName>
                                        </p:attrNameLst>
                                      </p:cBhvr>
                                      <p:to>
                                        <p:strVal val="visible"/>
                                      </p:to>
                                    </p:set>
                                    <p:animEffect filter="fade" transition="in">
                                      <p:cBhvr>
                                        <p:cTn id="7" dur="1000"/>
                                        <p:tgtEl>
                                          <p:spTgt spid="18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80">
                                            <p:txEl>
                                              <p:pRg st="0" end="0"/>
                                            </p:txEl>
                                          </p:spTgt>
                                        </p:tgtEl>
                                        <p:attrNameLst>
                                          <p:attrName>style.visibility</p:attrName>
                                        </p:attrNameLst>
                                      </p:cBhvr>
                                      <p:to>
                                        <p:strVal val="visible"/>
                                      </p:to>
                                    </p:set>
                                    <p:animEffect filter="fade" transition="in">
                                      <p:cBhvr>
                                        <p:cTn id="10" dur="1000"/>
                                        <p:tgtEl>
                                          <p:spTgt spid="18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80">
                                            <p:txEl>
                                              <p:pRg st="1" end="1"/>
                                            </p:txEl>
                                          </p:spTgt>
                                        </p:tgtEl>
                                        <p:attrNameLst>
                                          <p:attrName>style.visibility</p:attrName>
                                        </p:attrNameLst>
                                      </p:cBhvr>
                                      <p:to>
                                        <p:strVal val="visible"/>
                                      </p:to>
                                    </p:set>
                                    <p:animEffect filter="fade" transition="in">
                                      <p:cBhvr>
                                        <p:cTn id="15" dur="1000"/>
                                        <p:tgtEl>
                                          <p:spTgt spid="18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80">
                                            <p:txEl>
                                              <p:pRg st="2" end="2"/>
                                            </p:txEl>
                                          </p:spTgt>
                                        </p:tgtEl>
                                        <p:attrNameLst>
                                          <p:attrName>style.visibility</p:attrName>
                                        </p:attrNameLst>
                                      </p:cBhvr>
                                      <p:to>
                                        <p:strVal val="visible"/>
                                      </p:to>
                                    </p:set>
                                    <p:animEffect filter="fade" transition="in">
                                      <p:cBhvr>
                                        <p:cTn id="20" dur="1000"/>
                                        <p:tgtEl>
                                          <p:spTgt spid="18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0" grpId="1"/>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